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47" r:id="rId2"/>
    <p:sldId id="433" r:id="rId3"/>
    <p:sldId id="434" r:id="rId4"/>
    <p:sldId id="265" r:id="rId5"/>
    <p:sldId id="266" r:id="rId6"/>
    <p:sldId id="269" r:id="rId7"/>
    <p:sldId id="267" r:id="rId8"/>
    <p:sldId id="442" r:id="rId9"/>
    <p:sldId id="439" r:id="rId10"/>
    <p:sldId id="437" r:id="rId11"/>
    <p:sldId id="448" r:id="rId12"/>
    <p:sldId id="444" r:id="rId13"/>
    <p:sldId id="449" r:id="rId14"/>
    <p:sldId id="44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>
      <p:cViewPr>
        <p:scale>
          <a:sx n="104" d="100"/>
          <a:sy n="104" d="100"/>
        </p:scale>
        <p:origin x="89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3D7BD-99EC-AC43-B3B5-31BCC16B3961}" type="datetimeFigureOut">
              <a:rPr lang="en-US" smtClean="0"/>
              <a:t>1/16/25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5455B-5683-FC41-BC76-02F4CE50A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4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C4BE-EC31-FBA1-18B1-10DF7B2E7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C2880-3666-68D2-AEE1-C4BF47777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13BCB-BE1A-7B51-0647-05C1C01E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2F42A-74AD-E012-BB8F-E2B68C7C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E67FA-833E-261C-658C-EB09D0FA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37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5A2D3-5F06-233F-C063-3BB9312A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DC033-A04E-EAC8-6345-2F247DF12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07667-AC9C-4672-35AA-8E2376CA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5088D-EE4F-54B6-FD22-65F2B6FD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84FB8-FEEC-6DE5-087F-109CE5E1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380649-1F64-8DA0-8328-C0C93DF0C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038BA-959B-8DCA-A369-E94EF31AA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79821-FD33-DDBD-0906-48496B742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2B545-0030-0997-D0A8-815DA098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83773-2198-8D61-B1F8-C46640A7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25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1_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4;p3"/>
          <p:cNvSpPr>
            <a:spLocks noGrp="1"/>
          </p:cNvSpPr>
          <p:nvPr>
            <p:ph type="title"/>
          </p:nvPr>
        </p:nvSpPr>
        <p:spPr bwMode="auto"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;p3"/>
          <p:cNvSpPr>
            <a:spLocks noGrp="1"/>
          </p:cNvSpPr>
          <p:nvPr>
            <p:ph type="sldNum" idx="12"/>
          </p:nvPr>
        </p:nvSpPr>
        <p:spPr bwMode="auto"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93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F6E0-A5B3-7C6A-DA4E-E5F1B38A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93BEF-8D05-C126-166E-D0DCCEFB5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2765A-5580-58EB-0366-97608D7A9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3CE76-A455-B845-BC08-F53A8796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15113-790A-89DF-5219-80FFE35B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4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AA3D5-203C-921E-E3F0-230E558E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90738-D989-025C-F112-48E78428C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0884C-0331-64B8-1C3D-B656C1A3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17A5B-3419-DF46-D854-04D9444B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B9351-E516-92EA-CCC6-8F6A8EFC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4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4F55F-D719-8F2D-21D3-3F3857BF0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43873-5BB5-D739-BB04-662522AE4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B5714-1354-C9AD-B6C9-A63BA4AA9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B8100-3621-C49F-CC2C-8A5A197C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EB576-1A86-8D40-83FE-E8FC9FD4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D6B45-60FA-F05C-47F5-40970A89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4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F3F0-4022-843D-F5FB-CD69CB10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B3812-1DE2-A7A2-0E90-74E3567E3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C72E8-9125-4AC5-7B89-D1A2EDEFA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C7EC2-779D-8B3E-3A91-06173DA2A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D7681-E57F-6451-CA9B-14FE62652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DC3191-F1D6-12C4-AA8D-3F894616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77C497-8B51-54CC-7ECE-606FF07B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1ECC0-163D-CE40-9B04-D4AEDC2B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0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BA09-7005-3304-5507-8D5A2F08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A437B-4C14-ED18-6093-6C4A5180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CD7CF-0062-EE84-5616-52EEB44D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5CADE-70D9-77BF-4B69-103C794A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7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34C3C-B72A-A6EF-9891-D25DB67FA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D6A2F-F70F-2690-A470-5943EC40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B63C0-8961-0D61-897D-9832168F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73B5-1191-0FD6-2CCF-C9D70C40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EA62-981C-62FE-7E21-ECBE068A1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7EACF-E65A-B3B5-18AB-320235BD2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8BF49-2355-E812-4793-9959A3D6B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3D2BE-25C7-AE25-DBA2-79768E3D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105EF-D5ED-9A12-F6C1-5186FBDA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0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24DA-FF6F-B7A3-4897-36943C51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63C03C-5F64-99BB-F2FA-F3CC4ABB5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088EB-C81A-E84A-15F5-8F192A956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3377E-2D3F-6F28-FE46-9CFF0588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E721D-3086-DBEF-C790-E4A4B0AD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3F402-DBE9-9999-C8AE-7F6AE721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1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1CBF3F-3880-24D3-C27B-DEB2380B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3A1E1-9D23-3970-CE8F-FFE97901C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CEDB3-BBA6-4973-3812-175B79A7B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9382BB-4ED2-D540-A840-1215A24E3407}" type="datetimeFigureOut">
              <a:rPr lang="en-US" smtClean="0"/>
              <a:t>1/16/25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B3944-2863-BBDF-0E23-534A82456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4E088-6142-C086-D19C-D0811734E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E3C79D-B7D0-BB48-8EFD-9988DFC9B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4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doi.org/10.21428/9ca7392d.07cdfb8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copim.ac.uk/s/SYogg36rAL7fye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loud.copim.ac.uk/s/L7e23FGnFSYKRPB" TargetMode="External"/><Relationship Id="rId4" Type="http://schemas.openxmlformats.org/officeDocument/2006/relationships/hyperlink" Target="https://cloud.copim.ac.uk/s/Lk3mxRxZBSoNap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96F9B0-4E6D-487C-269F-9DC50391F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541" y="1122363"/>
            <a:ext cx="9679459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Using </a:t>
            </a:r>
            <a:r>
              <a:rPr lang="en-US" dirty="0" err="1">
                <a:latin typeface="Avenir Book" panose="02000503020000020003" pitchFamily="2" charset="0"/>
              </a:rPr>
              <a:t>Hypothes.is</a:t>
            </a:r>
            <a:r>
              <a:rPr lang="en-US" dirty="0">
                <a:latin typeface="Avenir Book" panose="02000503020000020003" pitchFamily="2" charset="0"/>
              </a:rPr>
              <a:t> in an Experimental Book Publication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74135DA-8FB1-D2FF-40C5-F7441B1BE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005" y="4079875"/>
            <a:ext cx="9144000" cy="1655762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Janneke Adema</a:t>
            </a:r>
          </a:p>
          <a:p>
            <a:r>
              <a:rPr lang="en-US" dirty="0">
                <a:latin typeface="Avenir Book" panose="02000503020000020003" pitchFamily="2" charset="0"/>
              </a:rPr>
              <a:t>Centre for </a:t>
            </a:r>
            <a:r>
              <a:rPr lang="en-US" dirty="0" err="1">
                <a:latin typeface="Avenir Book" panose="02000503020000020003" pitchFamily="2" charset="0"/>
              </a:rPr>
              <a:t>Postdigital</a:t>
            </a:r>
            <a:r>
              <a:rPr lang="en-US" dirty="0">
                <a:latin typeface="Avenir Book" panose="02000503020000020003" pitchFamily="2" charset="0"/>
              </a:rPr>
              <a:t> Cultures</a:t>
            </a:r>
          </a:p>
          <a:p>
            <a:r>
              <a:rPr lang="en-US" dirty="0">
                <a:latin typeface="Avenir Book" panose="02000503020000020003" pitchFamily="2" charset="0"/>
              </a:rPr>
              <a:t>Open Humanities Press series editor</a:t>
            </a:r>
          </a:p>
        </p:txBody>
      </p:sp>
    </p:spTree>
    <p:extLst>
      <p:ext uri="{BB962C8B-B14F-4D97-AF65-F5344CB8AC3E}">
        <p14:creationId xmlns:p14="http://schemas.microsoft.com/office/powerpoint/2010/main" val="9111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5364-3B0F-E96E-98DD-4083D0BD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newspaper&#10;&#10;Description automatically generated">
            <a:extLst>
              <a:ext uri="{FF2B5EF4-FFF2-40B4-BE49-F238E27FC236}">
                <a16:creationId xmlns:a16="http://schemas.microsoft.com/office/drawing/2014/main" id="{F5F295B5-83DA-4684-B864-77FD92EBA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216" y="0"/>
            <a:ext cx="10939925" cy="6858000"/>
          </a:xfrm>
        </p:spPr>
      </p:pic>
    </p:spTree>
    <p:extLst>
      <p:ext uri="{BB962C8B-B14F-4D97-AF65-F5344CB8AC3E}">
        <p14:creationId xmlns:p14="http://schemas.microsoft.com/office/powerpoint/2010/main" val="143080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0B759-116B-C0C8-AF28-3395813A7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0992-94E6-9A43-A142-03842B5A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 photo of one chapter of the book. Showing how links are made to external contents.">
            <a:extLst>
              <a:ext uri="{FF2B5EF4-FFF2-40B4-BE49-F238E27FC236}">
                <a16:creationId xmlns:a16="http://schemas.microsoft.com/office/drawing/2014/main" id="{2D3F5495-951A-9AA8-ACE9-C5329729C4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4" y="481914"/>
            <a:ext cx="10755806" cy="595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60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C3039-1198-70BC-52ED-A6897C1B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73E9767-0B35-9DA8-7592-D23D7394F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07" y="654908"/>
            <a:ext cx="11143778" cy="5820912"/>
          </a:xfrm>
        </p:spPr>
      </p:pic>
    </p:spTree>
    <p:extLst>
      <p:ext uri="{BB962C8B-B14F-4D97-AF65-F5344CB8AC3E}">
        <p14:creationId xmlns:p14="http://schemas.microsoft.com/office/powerpoint/2010/main" val="216270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7FF47-EE14-BE25-FBA2-EA8214C6D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DF989-D652-882F-385D-96DD6DE7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 photo of one chapter of the book. Showing how links are made to external contents.">
            <a:extLst>
              <a:ext uri="{FF2B5EF4-FFF2-40B4-BE49-F238E27FC236}">
                <a16:creationId xmlns:a16="http://schemas.microsoft.com/office/drawing/2014/main" id="{A88AE0F3-66BD-955A-D93F-BE78BF2DDD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4" y="481914"/>
            <a:ext cx="10755806" cy="595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530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5D963-F526-53AA-5E6E-2B1D0244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book&#10;&#10;Description automatically generated">
            <a:extLst>
              <a:ext uri="{FF2B5EF4-FFF2-40B4-BE49-F238E27FC236}">
                <a16:creationId xmlns:a16="http://schemas.microsoft.com/office/drawing/2014/main" id="{13C5AB54-A8DE-BCB9-E654-25773C4C7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74" y="362577"/>
            <a:ext cx="11745651" cy="6130298"/>
          </a:xfrm>
        </p:spPr>
      </p:pic>
    </p:spTree>
    <p:extLst>
      <p:ext uri="{BB962C8B-B14F-4D97-AF65-F5344CB8AC3E}">
        <p14:creationId xmlns:p14="http://schemas.microsoft.com/office/powerpoint/2010/main" val="200157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990F-0715-AA3D-40CD-BE576328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6A0D33EF-4FC2-3A71-0590-C382DDDD8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9777" y="329449"/>
            <a:ext cx="6021215" cy="3318005"/>
          </a:xfrm>
        </p:spPr>
      </p:pic>
      <p:pic>
        <p:nvPicPr>
          <p:cNvPr id="7" name="Picture 6" descr="A close-up of a brochure&#10;&#10;Description automatically generated">
            <a:extLst>
              <a:ext uri="{FF2B5EF4-FFF2-40B4-BE49-F238E27FC236}">
                <a16:creationId xmlns:a16="http://schemas.microsoft.com/office/drawing/2014/main" id="{09E76CA0-B6A0-F268-ACC5-467C2F9F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38" y="3814763"/>
            <a:ext cx="5991754" cy="3122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A29412-6F30-4A77-B9B8-56E7D7D44C17}"/>
              </a:ext>
            </a:extLst>
          </p:cNvPr>
          <p:cNvSpPr txBox="1"/>
          <p:nvPr/>
        </p:nvSpPr>
        <p:spPr>
          <a:xfrm>
            <a:off x="321008" y="5357045"/>
            <a:ext cx="5690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222222"/>
                </a:solidFill>
                <a:effectLst/>
                <a:latin typeface="Avenir Book" panose="02000503020000020003" pitchFamily="2" charset="0"/>
              </a:rPr>
              <a:t>Ecological Rewriting: Situated Engagements</a:t>
            </a:r>
          </a:p>
          <a:p>
            <a:r>
              <a:rPr lang="en-GB" i="1" dirty="0">
                <a:solidFill>
                  <a:srgbClr val="222222"/>
                </a:solidFill>
                <a:effectLst/>
                <a:latin typeface="Avenir Book" panose="02000503020000020003" pitchFamily="2" charset="0"/>
              </a:rPr>
              <a:t>with The Chernobyl Herbarium</a:t>
            </a:r>
            <a:r>
              <a:rPr lang="en-GB" dirty="0">
                <a:solidFill>
                  <a:srgbClr val="222222"/>
                </a:solidFill>
                <a:latin typeface="Avenir Book" panose="02000503020000020003" pitchFamily="2" charset="0"/>
              </a:rPr>
              <a:t>, ed. Gabriela </a:t>
            </a:r>
          </a:p>
          <a:p>
            <a:r>
              <a:rPr lang="en-GB" dirty="0">
                <a:solidFill>
                  <a:srgbClr val="222222"/>
                </a:solidFill>
                <a:effectLst/>
                <a:latin typeface="Avenir Book" panose="02000503020000020003" pitchFamily="2" charset="0"/>
              </a:rPr>
              <a:t>Méndez Cota, Open Humanities Press, 2023</a:t>
            </a:r>
          </a:p>
          <a:p>
            <a:r>
              <a:rPr lang="en-GB" u="none" strike="noStrike" dirty="0">
                <a:solidFill>
                  <a:srgbClr val="0000AA"/>
                </a:solidFill>
                <a:effectLst/>
                <a:latin typeface="Avenir Book" panose="02000503020000020003" pitchFamily="2" charset="0"/>
                <a:hlinkClick r:id="rId4"/>
              </a:rPr>
              <a:t>https://doi.org/10.21428/9ca7392d.07cdfb82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3" name="Content Placeholder 5" descr="A screenshot of a book&#10;&#10;Description automatically generated">
            <a:extLst>
              <a:ext uri="{FF2B5EF4-FFF2-40B4-BE49-F238E27FC236}">
                <a16:creationId xmlns:a16="http://schemas.microsoft.com/office/drawing/2014/main" id="{F250123F-F8CF-F742-C70B-372A389C0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47" y="245691"/>
            <a:ext cx="5383077" cy="491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25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A856-79CA-A84C-B2CC-0CD2A180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E933028-8A76-B344-BCE0-4F23D1277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1689" y="130968"/>
            <a:ext cx="12455377" cy="6596063"/>
          </a:xfrm>
        </p:spPr>
      </p:pic>
    </p:spTree>
    <p:extLst>
      <p:ext uri="{BB962C8B-B14F-4D97-AF65-F5344CB8AC3E}">
        <p14:creationId xmlns:p14="http://schemas.microsoft.com/office/powerpoint/2010/main" val="3982337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9177"/>
          <a:stretch/>
        </p:blipFill>
        <p:spPr bwMode="auto">
          <a:xfrm>
            <a:off x="417095" y="1"/>
            <a:ext cx="11357811" cy="5767143"/>
          </a:xfrm>
          <a:prstGeom prst="rect">
            <a:avLst/>
          </a:prstGeom>
        </p:spPr>
      </p:pic>
      <p:sp>
        <p:nvSpPr>
          <p:cNvPr id="5" name="Textfeld 5"/>
          <p:cNvSpPr>
            <a:spLocks/>
          </p:cNvSpPr>
          <p:nvPr/>
        </p:nvSpPr>
        <p:spPr bwMode="auto">
          <a:xfrm>
            <a:off x="417095" y="6007312"/>
            <a:ext cx="11357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dirty="0">
                <a:latin typeface="Avenir Book" panose="02000503020000020003" pitchFamily="2" charset="0"/>
                <a:ea typeface="Roboto"/>
                <a:cs typeface="Roboto"/>
              </a:rPr>
              <a:t>Collaborative </a:t>
            </a:r>
            <a:r>
              <a:rPr lang="en-GB" dirty="0" err="1">
                <a:latin typeface="Avenir Book" panose="02000503020000020003" pitchFamily="2" charset="0"/>
                <a:ea typeface="Roboto"/>
                <a:cs typeface="Roboto"/>
              </a:rPr>
              <a:t>hypothes.is</a:t>
            </a:r>
            <a:r>
              <a:rPr lang="en-GB" dirty="0">
                <a:latin typeface="Avenir Book" panose="02000503020000020003" pitchFamily="2" charset="0"/>
                <a:ea typeface="Roboto"/>
                <a:cs typeface="Roboto"/>
              </a:rPr>
              <a:t> annotations of the PDF version of Michael Marder’s and </a:t>
            </a:r>
            <a:r>
              <a:rPr lang="de-CH" dirty="0">
                <a:latin typeface="Avenir Book" panose="02000503020000020003" pitchFamily="2" charset="0"/>
              </a:rPr>
              <a:t>Anaïs </a:t>
            </a:r>
            <a:r>
              <a:rPr lang="en-GB" dirty="0" err="1">
                <a:latin typeface="Avenir Book" panose="02000503020000020003" pitchFamily="2" charset="0"/>
                <a:ea typeface="Roboto"/>
                <a:cs typeface="Roboto"/>
              </a:rPr>
              <a:t>Tondeur’s</a:t>
            </a:r>
            <a:r>
              <a:rPr lang="en-GB" dirty="0">
                <a:latin typeface="Avenir Book" panose="02000503020000020003" pitchFamily="2" charset="0"/>
                <a:ea typeface="Roboto"/>
                <a:cs typeface="Roboto"/>
              </a:rPr>
              <a:t> </a:t>
            </a:r>
            <a:r>
              <a:rPr lang="en-GB" i="1" dirty="0">
                <a:latin typeface="Avenir Book" panose="02000503020000020003" pitchFamily="2" charset="0"/>
                <a:ea typeface="Roboto"/>
                <a:cs typeface="Roboto"/>
              </a:rPr>
              <a:t>The Chernobyl Herbarium</a:t>
            </a:r>
            <a:r>
              <a:rPr lang="en-GB" dirty="0">
                <a:latin typeface="Avenir Book" panose="02000503020000020003" pitchFamily="2" charset="0"/>
                <a:ea typeface="Roboto"/>
                <a:cs typeface="Roboto"/>
              </a:rPr>
              <a:t> (2016) published on the Open Humanities Press website.</a:t>
            </a:r>
            <a:endParaRPr lang="en-GB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/>
          <p:cNvPicPr>
            <a:picLocks noChangeAspect="1"/>
          </p:cNvPicPr>
          <p:nvPr/>
        </p:nvPicPr>
        <p:blipFill rotWithShape="1">
          <a:blip r:embed="rId2"/>
          <a:srcRect t="5822"/>
          <a:stretch/>
        </p:blipFill>
        <p:spPr bwMode="auto">
          <a:xfrm>
            <a:off x="462929" y="250379"/>
            <a:ext cx="11158053" cy="5910977"/>
          </a:xfrm>
          <a:prstGeom prst="rect">
            <a:avLst/>
          </a:prstGeom>
        </p:spPr>
      </p:pic>
      <p:sp>
        <p:nvSpPr>
          <p:cNvPr id="5" name="Textfeld 4"/>
          <p:cNvSpPr>
            <a:spLocks/>
          </p:cNvSpPr>
          <p:nvPr/>
        </p:nvSpPr>
        <p:spPr bwMode="auto">
          <a:xfrm>
            <a:off x="265842" y="6309320"/>
            <a:ext cx="1126614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Collaborative </a:t>
            </a:r>
            <a:r>
              <a:rPr lang="de-CH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writing</a:t>
            </a:r>
            <a:r>
              <a:rPr lang="de-CH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 </a:t>
            </a:r>
            <a:r>
              <a:rPr lang="de-CH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pad</a:t>
            </a:r>
            <a:r>
              <a:rPr lang="de-CH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 on </a:t>
            </a:r>
            <a:r>
              <a:rPr lang="de-CH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HedgeDoc</a:t>
            </a:r>
            <a:r>
              <a:rPr lang="en-GB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.</a:t>
            </a:r>
            <a:endParaRPr lang="en-GB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1BB2-E28D-2942-B772-A2B823E1C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35" y="25936"/>
            <a:ext cx="11736729" cy="1325563"/>
          </a:xfrm>
        </p:spPr>
        <p:txBody>
          <a:bodyPr>
            <a:noAutofit/>
          </a:bodyPr>
          <a:lstStyle/>
          <a:p>
            <a:r>
              <a:rPr lang="en-US" sz="2400" i="1" dirty="0">
                <a:latin typeface="Avenir Book" panose="02000503020000020003" pitchFamily="2" charset="0"/>
                <a:cs typeface="Source Sans Pro Light" panose="020F0302020204030204" pitchFamily="34" charset="0"/>
              </a:rPr>
              <a:t>Ecological Rewriting as </a:t>
            </a:r>
            <a:r>
              <a:rPr lang="en-US" sz="2400" i="1" dirty="0" err="1">
                <a:latin typeface="Avenir Book" panose="02000503020000020003" pitchFamily="2" charset="0"/>
                <a:cs typeface="Source Sans Pro Light" panose="020F0302020204030204" pitchFamily="34" charset="0"/>
              </a:rPr>
              <a:t>Disappropriation</a:t>
            </a:r>
            <a:r>
              <a:rPr lang="en-US" sz="2400" i="1" dirty="0">
                <a:latin typeface="Avenir Book" panose="02000503020000020003" pitchFamily="2" charset="0"/>
                <a:cs typeface="Source Sans Pro Light" panose="020F0302020204030204" pitchFamily="34" charset="0"/>
              </a:rPr>
              <a:t> </a:t>
            </a:r>
            <a:r>
              <a:rPr lang="en-US" sz="2400" dirty="0">
                <a:latin typeface="Avenir Book" panose="02000503020000020003" pitchFamily="2" charset="0"/>
                <a:cs typeface="Source Sans Pro Light" panose="020F0302020204030204" pitchFamily="34" charset="0"/>
              </a:rPr>
              <a:t>– Earlier versions of the book in development /</a:t>
            </a:r>
            <a:r>
              <a:rPr lang="es-ES" sz="2400" i="1" dirty="0">
                <a:latin typeface="Avenir Book" panose="02000503020000020003" pitchFamily="2" charset="0"/>
                <a:cs typeface="Source Sans Pro Light" panose="020F0302020204030204" pitchFamily="34" charset="0"/>
              </a:rPr>
              <a:t>Reescritura ecológica como desapropiación</a:t>
            </a:r>
            <a:r>
              <a:rPr lang="es-ES" sz="2400" dirty="0">
                <a:latin typeface="Avenir Book" panose="02000503020000020003" pitchFamily="2" charset="0"/>
                <a:cs typeface="Source Sans Pro Light" panose="020F0302020204030204" pitchFamily="34" charset="0"/>
              </a:rPr>
              <a:t>: versiones anteriores del libro en desarrollo</a:t>
            </a:r>
            <a:endParaRPr lang="en-US" sz="2400" dirty="0">
              <a:latin typeface="Avenir Book" panose="02000503020000020003" pitchFamily="2" charset="0"/>
              <a:cs typeface="Source Sans Pro Light" panose="020F0302020204030204" pitchFamily="34" charset="0"/>
            </a:endParaRPr>
          </a:p>
        </p:txBody>
      </p:sp>
      <p:pic>
        <p:nvPicPr>
          <p:cNvPr id="13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3E9D1C-4AD9-9449-B2D2-6A025A178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6217" y="1345070"/>
            <a:ext cx="4765783" cy="5512930"/>
          </a:xfrm>
        </p:spPr>
      </p:pic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C4FE2661-505D-424D-90D3-804183D3D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2" y="1339924"/>
            <a:ext cx="2920892" cy="5518076"/>
          </a:xfrm>
          <a:prstGeom prst="rect">
            <a:avLst/>
          </a:prstGeom>
        </p:spPr>
      </p:pic>
      <p:pic>
        <p:nvPicPr>
          <p:cNvPr id="17" name="Picture 16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1941F45C-8213-0247-87F5-F6386A598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9924"/>
            <a:ext cx="4343400" cy="55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6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0138"/>
          <a:stretch/>
        </p:blipFill>
        <p:spPr bwMode="auto">
          <a:xfrm>
            <a:off x="0" y="196070"/>
            <a:ext cx="12192000" cy="5799891"/>
          </a:xfrm>
          <a:prstGeom prst="rect">
            <a:avLst/>
          </a:prstGeom>
        </p:spPr>
      </p:pic>
      <p:sp>
        <p:nvSpPr>
          <p:cNvPr id="5" name="Textfeld 4"/>
          <p:cNvSpPr>
            <a:spLocks/>
          </p:cNvSpPr>
          <p:nvPr/>
        </p:nvSpPr>
        <p:spPr bwMode="auto">
          <a:xfrm>
            <a:off x="302510" y="6193957"/>
            <a:ext cx="1126614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CH" sz="1867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Draft</a:t>
            </a:r>
            <a:r>
              <a:rPr lang="de-CH" sz="1867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 </a:t>
            </a:r>
            <a:r>
              <a:rPr lang="de-CH" sz="1867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version</a:t>
            </a:r>
            <a:r>
              <a:rPr lang="de-CH" sz="1867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 </a:t>
            </a:r>
            <a:r>
              <a:rPr lang="de-CH" sz="1867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of</a:t>
            </a:r>
            <a:r>
              <a:rPr lang="de-CH" sz="1867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 </a:t>
            </a:r>
            <a:r>
              <a:rPr lang="de-CH" sz="1867" i="1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Ecological</a:t>
            </a:r>
            <a:r>
              <a:rPr lang="de-CH" sz="1867" i="1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 </a:t>
            </a:r>
            <a:r>
              <a:rPr lang="de-CH" sz="1867" i="1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Rewriting</a:t>
            </a:r>
            <a:r>
              <a:rPr lang="de-CH" sz="1867" i="1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 </a:t>
            </a:r>
            <a:r>
              <a:rPr lang="de-CH" sz="1867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on </a:t>
            </a:r>
            <a:r>
              <a:rPr lang="de-CH" sz="1867" dirty="0" err="1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PubPub</a:t>
            </a:r>
            <a:r>
              <a:rPr lang="en-GB" sz="1867" dirty="0">
                <a:solidFill>
                  <a:srgbClr val="333333"/>
                </a:solidFill>
                <a:latin typeface="Avenir Book" panose="02000503020000020003" pitchFamily="2" charset="0"/>
                <a:ea typeface="Roboto"/>
                <a:cs typeface="Roboto"/>
              </a:rPr>
              <a:t>.</a:t>
            </a:r>
            <a:endParaRPr lang="en-GB" sz="2133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EE5A-E65B-A0FE-746D-5AB8EA25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90B7E0-5188-4019-4C82-D291766729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9" y="0"/>
            <a:ext cx="5650476" cy="691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54691A-891B-A8C2-6479-228EC43126A0}"/>
              </a:ext>
            </a:extLst>
          </p:cNvPr>
          <p:cNvSpPr txBox="1"/>
          <p:nvPr/>
        </p:nvSpPr>
        <p:spPr>
          <a:xfrm>
            <a:off x="7166919" y="1305341"/>
            <a:ext cx="4300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To guide the review process, we wrote both contextual and technical instructions for both authors and reviewers</a:t>
            </a:r>
          </a:p>
          <a:p>
            <a:endParaRPr lang="en-GB" sz="1800" kern="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kern="0" dirty="0">
                <a:latin typeface="Avenir Book" panose="02000503020000020003" pitchFamily="2" charset="0"/>
                <a:cs typeface="Times New Roman" panose="02020603050405020304" pitchFamily="18" charset="0"/>
              </a:rPr>
              <a:t>Contextual instructions: </a:t>
            </a:r>
            <a:r>
              <a:rPr lang="en-GB" kern="0" dirty="0">
                <a:latin typeface="Avenir Book" panose="02000503020000020003" pitchFamily="2" charset="0"/>
                <a:cs typeface="Times New Roman" panose="02020603050405020304" pitchFamily="18" charset="0"/>
                <a:hlinkClick r:id="rId3"/>
              </a:rPr>
              <a:t>https://cloud.copim.ac.uk/s/SYogg36rAL7fyey</a:t>
            </a:r>
            <a:r>
              <a:rPr lang="en-GB" u="sng" kern="0" dirty="0">
                <a:solidFill>
                  <a:srgbClr val="0000FF"/>
                </a:solidFill>
                <a:latin typeface="Avenir Book" panose="02000503020000020003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kern="0" dirty="0">
                <a:latin typeface="Avenir Book" panose="02000503020000020003" pitchFamily="2" charset="0"/>
                <a:cs typeface="Times New Roman" panose="02020603050405020304" pitchFamily="18" charset="0"/>
              </a:rPr>
              <a:t>Technical instructions: </a:t>
            </a:r>
            <a:r>
              <a:rPr lang="en-GB" kern="0" dirty="0">
                <a:latin typeface="Avenir Book" panose="02000503020000020003" pitchFamily="2" charset="0"/>
                <a:cs typeface="Times New Roman" panose="02020603050405020304" pitchFamily="18" charset="0"/>
                <a:hlinkClick r:id="rId4"/>
              </a:rPr>
              <a:t>https://cloud.copim.ac.uk/s/Lk3mxRxZBSoNape</a:t>
            </a:r>
            <a:r>
              <a:rPr lang="en-GB" kern="0" dirty="0">
                <a:latin typeface="Avenir Book" panose="02000503020000020003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kern="0" dirty="0">
                <a:latin typeface="Avenir Book" panose="02000503020000020003" pitchFamily="2" charset="0"/>
                <a:cs typeface="Times New Roman" panose="02020603050405020304" pitchFamily="18" charset="0"/>
              </a:rPr>
              <a:t>Code of conduct: </a:t>
            </a:r>
            <a:r>
              <a:rPr lang="en-GB" kern="0" dirty="0">
                <a:latin typeface="Avenir Book" panose="02000503020000020003" pitchFamily="2" charset="0"/>
                <a:cs typeface="Times New Roman" panose="02020603050405020304" pitchFamily="18" charset="0"/>
                <a:hlinkClick r:id="rId5"/>
              </a:rPr>
              <a:t>https://cloud.copim.ac.uk/s/L7e23FGnFSYKRPB</a:t>
            </a:r>
            <a:r>
              <a:rPr lang="en-GB" kern="0" dirty="0">
                <a:latin typeface="Avenir Book" panose="02000503020000020003" pitchFamily="2" charset="0"/>
                <a:cs typeface="Times New Roman" panose="02020603050405020304" pitchFamily="18" charset="0"/>
              </a:rPr>
              <a:t> </a:t>
            </a:r>
            <a:endParaRPr lang="en-GB" u="sng" kern="0" dirty="0">
              <a:solidFill>
                <a:srgbClr val="0000FF"/>
              </a:solidFill>
              <a:latin typeface="Avenir Book" panose="02000503020000020003" pitchFamily="2" charset="0"/>
              <a:cs typeface="Times New Roman" panose="02020603050405020304" pitchFamily="18" charset="0"/>
            </a:endParaRPr>
          </a:p>
          <a:p>
            <a:endParaRPr lang="en-GB" u="sng" kern="0" dirty="0">
              <a:solidFill>
                <a:srgbClr val="0000FF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4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D3722-6865-2DC3-1C9C-3AC1A8500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439A-646D-AD7A-8EB9-83EE4885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FFCEEA1-0D0F-44BC-B29D-E4F947AC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8732"/>
            <a:ext cx="6619875" cy="4351338"/>
          </a:xfrm>
          <a:prstGeom prst="rect">
            <a:avLst/>
          </a:prstGeom>
        </p:spPr>
      </p:pic>
      <p:pic>
        <p:nvPicPr>
          <p:cNvPr id="5" name="Content Placeholder 4" descr="A screenshot of a text&#10;&#10;Description automatically generated">
            <a:extLst>
              <a:ext uri="{FF2B5EF4-FFF2-40B4-BE49-F238E27FC236}">
                <a16:creationId xmlns:a16="http://schemas.microsoft.com/office/drawing/2014/main" id="{9EFAC53F-C573-F1C5-E11A-E0FDF45C6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1102"/>
          <a:stretch/>
        </p:blipFill>
        <p:spPr>
          <a:xfrm>
            <a:off x="5786438" y="2678113"/>
            <a:ext cx="6517364" cy="4187824"/>
          </a:xfrm>
        </p:spPr>
      </p:pic>
    </p:spTree>
    <p:extLst>
      <p:ext uri="{BB962C8B-B14F-4D97-AF65-F5344CB8AC3E}">
        <p14:creationId xmlns:p14="http://schemas.microsoft.com/office/powerpoint/2010/main" val="853706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184</Words>
  <Application>Microsoft Macintosh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Avenir Book</vt:lpstr>
      <vt:lpstr>Office Theme</vt:lpstr>
      <vt:lpstr>Using Hypothes.is in an Experimental Book Publication</vt:lpstr>
      <vt:lpstr>PowerPoint Presentation</vt:lpstr>
      <vt:lpstr>PowerPoint Presentation</vt:lpstr>
      <vt:lpstr>PowerPoint Presentation</vt:lpstr>
      <vt:lpstr>PowerPoint Presentation</vt:lpstr>
      <vt:lpstr>Ecological Rewriting as Disappropriation – Earlier versions of the book in development /Reescritura ecológica como desapropiación: versiones anteriores del libro en desarrollo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Janneke Adema</dc:creator>
  <cp:lastModifiedBy>Janneke Adema</cp:lastModifiedBy>
  <cp:revision>2</cp:revision>
  <dcterms:created xsi:type="dcterms:W3CDTF">2025-01-16T12:28:29Z</dcterms:created>
  <dcterms:modified xsi:type="dcterms:W3CDTF">2025-01-16T15:10:18Z</dcterms:modified>
</cp:coreProperties>
</file>