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18"/>
  </p:notesMasterIdLst>
  <p:sldIdLst>
    <p:sldId id="256" r:id="rId2"/>
    <p:sldId id="289" r:id="rId3"/>
    <p:sldId id="259" r:id="rId4"/>
    <p:sldId id="263" r:id="rId5"/>
    <p:sldId id="286" r:id="rId6"/>
    <p:sldId id="265" r:id="rId7"/>
    <p:sldId id="266" r:id="rId8"/>
    <p:sldId id="290" r:id="rId9"/>
    <p:sldId id="257" r:id="rId10"/>
    <p:sldId id="258" r:id="rId11"/>
    <p:sldId id="291" r:id="rId12"/>
    <p:sldId id="293" r:id="rId13"/>
    <p:sldId id="294" r:id="rId14"/>
    <p:sldId id="285" r:id="rId15"/>
    <p:sldId id="288"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63"/>
  </p:normalViewPr>
  <p:slideViewPr>
    <p:cSldViewPr snapToGrid="0" snapToObjects="1">
      <p:cViewPr varScale="1">
        <p:scale>
          <a:sx n="90" d="100"/>
          <a:sy n="90" d="100"/>
        </p:scale>
        <p:origin x="232" y="9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4930F4-BD64-43B9-94B9-86C818B432E0}"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CA08BECF-9771-435F-91AA-D162F035E0F4}">
      <dgm:prSet custT="1"/>
      <dgm:spPr/>
      <dgm:t>
        <a:bodyPr/>
        <a:lstStyle/>
        <a:p>
          <a:r>
            <a:rPr lang="en-US" sz="4000" b="1" dirty="0"/>
            <a:t>  Scaling Small</a:t>
          </a:r>
        </a:p>
      </dgm:t>
    </dgm:pt>
    <dgm:pt modelId="{B7E2C592-1EEB-44DD-B847-DE674D991DDD}" type="parTrans" cxnId="{920967DE-F632-4877-A6FA-678757E58669}">
      <dgm:prSet/>
      <dgm:spPr/>
      <dgm:t>
        <a:bodyPr/>
        <a:lstStyle/>
        <a:p>
          <a:endParaRPr lang="en-US"/>
        </a:p>
      </dgm:t>
    </dgm:pt>
    <dgm:pt modelId="{BBBFCBA7-33F3-4CED-A3BE-743F3A692CCD}" type="sibTrans" cxnId="{920967DE-F632-4877-A6FA-678757E58669}">
      <dgm:prSet/>
      <dgm:spPr/>
      <dgm:t>
        <a:bodyPr/>
        <a:lstStyle/>
        <a:p>
          <a:endParaRPr lang="en-US"/>
        </a:p>
      </dgm:t>
    </dgm:pt>
    <dgm:pt modelId="{2F689707-1874-4CD2-BB36-42F74E6D4BD9}" type="pres">
      <dgm:prSet presAssocID="{A14930F4-BD64-43B9-94B9-86C818B432E0}" presName="root" presStyleCnt="0">
        <dgm:presLayoutVars>
          <dgm:dir/>
          <dgm:resizeHandles val="exact"/>
        </dgm:presLayoutVars>
      </dgm:prSet>
      <dgm:spPr/>
    </dgm:pt>
    <dgm:pt modelId="{C040E30B-E728-44AB-B199-82723CF78F89}" type="pres">
      <dgm:prSet presAssocID="{CA08BECF-9771-435F-91AA-D162F035E0F4}" presName="compNode" presStyleCnt="0"/>
      <dgm:spPr/>
    </dgm:pt>
    <dgm:pt modelId="{2A8B9F1D-0BEB-4AF3-A644-D7112DA7A1F6}" type="pres">
      <dgm:prSet presAssocID="{CA08BECF-9771-435F-91AA-D162F035E0F4}" presName="bgRect" presStyleLbl="bgShp" presStyleIdx="0" presStyleCnt="1" custFlipHor="1" custScaleX="2130" custScaleY="15732" custLinFactNeighborX="4431" custLinFactNeighborY="-54836"/>
      <dgm:spPr/>
    </dgm:pt>
    <dgm:pt modelId="{F637147B-D981-4603-98B3-C5EC1EE679C4}" type="pres">
      <dgm:prSet presAssocID="{CA08BECF-9771-435F-91AA-D162F035E0F4}" presName="iconRect" presStyleLbl="node1" presStyleIdx="0" presStyleCnt="1" custScaleX="474961" custScaleY="384513" custLinFactY="57709" custLinFactNeighborX="-77830"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888B949-D307-4F8D-AF88-7D2BF59DCE14}" type="pres">
      <dgm:prSet presAssocID="{CA08BECF-9771-435F-91AA-D162F035E0F4}" presName="spaceRect" presStyleCnt="0"/>
      <dgm:spPr/>
    </dgm:pt>
    <dgm:pt modelId="{BE6E13E3-B8E5-4044-B06D-9D54B48E1B8F}" type="pres">
      <dgm:prSet presAssocID="{CA08BECF-9771-435F-91AA-D162F035E0F4}" presName="parTx" presStyleLbl="revTx" presStyleIdx="0" presStyleCnt="1" custScaleX="100000" custScaleY="155677" custLinFactNeighborX="3509" custLinFactNeighborY="-12077">
        <dgm:presLayoutVars>
          <dgm:chMax val="0"/>
          <dgm:chPref val="0"/>
        </dgm:presLayoutVars>
      </dgm:prSet>
      <dgm:spPr/>
    </dgm:pt>
  </dgm:ptLst>
  <dgm:cxnLst>
    <dgm:cxn modelId="{4EFE756B-7DDA-8E4A-A04E-3FF0609D873F}" type="presOf" srcId="{A14930F4-BD64-43B9-94B9-86C818B432E0}" destId="{2F689707-1874-4CD2-BB36-42F74E6D4BD9}" srcOrd="0" destOrd="0" presId="urn:microsoft.com/office/officeart/2018/2/layout/IconVerticalSolidList"/>
    <dgm:cxn modelId="{58F236D2-B102-5E46-94B6-9D1034BE69F4}" type="presOf" srcId="{CA08BECF-9771-435F-91AA-D162F035E0F4}" destId="{BE6E13E3-B8E5-4044-B06D-9D54B48E1B8F}" srcOrd="0" destOrd="0" presId="urn:microsoft.com/office/officeart/2018/2/layout/IconVerticalSolidList"/>
    <dgm:cxn modelId="{920967DE-F632-4877-A6FA-678757E58669}" srcId="{A14930F4-BD64-43B9-94B9-86C818B432E0}" destId="{CA08BECF-9771-435F-91AA-D162F035E0F4}" srcOrd="0" destOrd="0" parTransId="{B7E2C592-1EEB-44DD-B847-DE674D991DDD}" sibTransId="{BBBFCBA7-33F3-4CED-A3BE-743F3A692CCD}"/>
    <dgm:cxn modelId="{DCBFF88F-1ABD-B940-ACA7-1AF97C73CD14}" type="presParOf" srcId="{2F689707-1874-4CD2-BB36-42F74E6D4BD9}" destId="{C040E30B-E728-44AB-B199-82723CF78F89}" srcOrd="0" destOrd="0" presId="urn:microsoft.com/office/officeart/2018/2/layout/IconVerticalSolidList"/>
    <dgm:cxn modelId="{21129276-0039-F841-8467-E118CBED8707}" type="presParOf" srcId="{C040E30B-E728-44AB-B199-82723CF78F89}" destId="{2A8B9F1D-0BEB-4AF3-A644-D7112DA7A1F6}" srcOrd="0" destOrd="0" presId="urn:microsoft.com/office/officeart/2018/2/layout/IconVerticalSolidList"/>
    <dgm:cxn modelId="{E331A70B-14FF-584B-9627-B4E37D27049F}" type="presParOf" srcId="{C040E30B-E728-44AB-B199-82723CF78F89}" destId="{F637147B-D981-4603-98B3-C5EC1EE679C4}" srcOrd="1" destOrd="0" presId="urn:microsoft.com/office/officeart/2018/2/layout/IconVerticalSolidList"/>
    <dgm:cxn modelId="{9F5B0333-7D67-3E49-B39F-A2216A688BA8}" type="presParOf" srcId="{C040E30B-E728-44AB-B199-82723CF78F89}" destId="{E888B949-D307-4F8D-AF88-7D2BF59DCE14}" srcOrd="2" destOrd="0" presId="urn:microsoft.com/office/officeart/2018/2/layout/IconVerticalSolidList"/>
    <dgm:cxn modelId="{8A973D34-5DEE-6844-9E0A-C3F1657E08E2}" type="presParOf" srcId="{C040E30B-E728-44AB-B199-82723CF78F89}" destId="{BE6E13E3-B8E5-4044-B06D-9D54B48E1B8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B9F1D-0BEB-4AF3-A644-D7112DA7A1F6}">
      <dsp:nvSpPr>
        <dsp:cNvPr id="0" name=""/>
        <dsp:cNvSpPr/>
      </dsp:nvSpPr>
      <dsp:spPr>
        <a:xfrm flipH="1">
          <a:off x="567247" y="1037897"/>
          <a:ext cx="1" cy="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7147B-D981-4603-98B3-C5EC1EE679C4}">
      <dsp:nvSpPr>
        <dsp:cNvPr id="0" name=""/>
        <dsp:cNvSpPr/>
      </dsp:nvSpPr>
      <dsp:spPr>
        <a:xfrm>
          <a:off x="0" y="939161"/>
          <a:ext cx="1435544" cy="1099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6E13E3-B8E5-4044-B06D-9D54B48E1B8F}">
      <dsp:nvSpPr>
        <dsp:cNvPr id="0" name=""/>
        <dsp:cNvSpPr/>
      </dsp:nvSpPr>
      <dsp:spPr>
        <a:xfrm>
          <a:off x="1342931" y="568511"/>
          <a:ext cx="5187027" cy="183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296" tIns="124296" rIns="124296" bIns="124296" numCol="1" spcCol="1270" anchor="ctr" anchorCtr="0">
          <a:noAutofit/>
        </a:bodyPr>
        <a:lstStyle/>
        <a:p>
          <a:pPr marL="0" lvl="0" indent="0" algn="l" defTabSz="1778000">
            <a:lnSpc>
              <a:spcPct val="90000"/>
            </a:lnSpc>
            <a:spcBef>
              <a:spcPct val="0"/>
            </a:spcBef>
            <a:spcAft>
              <a:spcPct val="35000"/>
            </a:spcAft>
            <a:buNone/>
          </a:pPr>
          <a:r>
            <a:rPr lang="en-US" sz="4000" b="1" kern="1200" dirty="0"/>
            <a:t>  Scaling Small</a:t>
          </a:r>
        </a:p>
      </dsp:txBody>
      <dsp:txXfrm>
        <a:off x="1342931" y="568511"/>
        <a:ext cx="5187027" cy="18306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8B753-DB55-7543-8B63-E243225B27B7}" type="datetimeFigureOut">
              <a:rPr lang="en-US" smtClean="0"/>
              <a:t>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991C5-4C88-4F46-B2D7-40F467A82192}" type="slidenum">
              <a:rPr lang="en-US" smtClean="0"/>
              <a:t>‹#›</a:t>
            </a:fld>
            <a:endParaRPr lang="en-US"/>
          </a:p>
        </p:txBody>
      </p:sp>
    </p:spTree>
    <p:extLst>
      <p:ext uri="{BB962C8B-B14F-4D97-AF65-F5344CB8AC3E}">
        <p14:creationId xmlns:p14="http://schemas.microsoft.com/office/powerpoint/2010/main" val="361380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000000"/>
                </a:solidFill>
                <a:latin typeface="+mn-lt"/>
                <a:ea typeface="Calibri"/>
              </a:rPr>
              <a:t>COPIM, is an</a:t>
            </a:r>
            <a:r>
              <a:rPr lang="en-US" sz="1200" b="1" strike="noStrike" spc="-1" dirty="0">
                <a:solidFill>
                  <a:srgbClr val="000000"/>
                </a:solidFill>
                <a:latin typeface="+mn-lt"/>
                <a:ea typeface="Calibri"/>
              </a:rPr>
              <a:t> international partnership</a:t>
            </a:r>
            <a:r>
              <a:rPr lang="en-US" sz="1200" b="0" strike="noStrike" spc="-1" dirty="0">
                <a:solidFill>
                  <a:srgbClr val="000000"/>
                </a:solidFill>
                <a:latin typeface="+mn-lt"/>
                <a:ea typeface="Calibri"/>
              </a:rPr>
              <a:t> of presses, universities, libraries, and technology providers. Its aim to realign OA book publishing away from competing commercial service providers to embrace a more horizontal and cooperative knowledge-sharing approach instead. In doing so COPIM aims to </a:t>
            </a:r>
            <a:r>
              <a:rPr lang="en-US" sz="1200" b="0" strike="noStrike" spc="-1" dirty="0">
                <a:solidFill>
                  <a:srgbClr val="000000"/>
                </a:solidFill>
                <a:latin typeface="Corbel"/>
                <a:ea typeface="Corbel"/>
              </a:rPr>
              <a:t>address the key technological, structural, and </a:t>
            </a:r>
            <a:r>
              <a:rPr lang="en-US" sz="1200" b="0" strike="noStrike" spc="-1" dirty="0" err="1">
                <a:solidFill>
                  <a:srgbClr val="000000"/>
                </a:solidFill>
                <a:latin typeface="Corbel"/>
                <a:ea typeface="Corbel"/>
              </a:rPr>
              <a:t>organisational</a:t>
            </a:r>
            <a:r>
              <a:rPr lang="en-US" sz="1200" b="0" strike="noStrike" spc="-1" dirty="0">
                <a:solidFill>
                  <a:srgbClr val="000000"/>
                </a:solidFill>
                <a:latin typeface="Corbel"/>
                <a:ea typeface="Corbel"/>
              </a:rPr>
              <a:t> hurdles—around funding, production, dissemination, discovery, reuse, and archiving—which are standing in the way of the wider adoption and impact of open access 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solidFill>
                <a:srgbClr val="000000"/>
              </a:solidFill>
              <a:latin typeface="Corbel"/>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strike="noStrike" spc="-1" dirty="0">
              <a:solidFill>
                <a:srgbClr val="000000"/>
              </a:solidFill>
              <a:latin typeface="+mn-lt"/>
              <a:ea typeface="Calibri"/>
            </a:endParaRPr>
          </a:p>
          <a:p>
            <a:endParaRPr lang="en-US" dirty="0"/>
          </a:p>
        </p:txBody>
      </p:sp>
      <p:sp>
        <p:nvSpPr>
          <p:cNvPr id="4" name="Slide Number Placeholder 3"/>
          <p:cNvSpPr>
            <a:spLocks noGrp="1"/>
          </p:cNvSpPr>
          <p:nvPr>
            <p:ph type="sldNum" sz="quarter" idx="5"/>
          </p:nvPr>
        </p:nvSpPr>
        <p:spPr/>
        <p:txBody>
          <a:bodyPr/>
          <a:lstStyle/>
          <a:p>
            <a:fld id="{98B1686A-7028-8344-96B5-33B6CC17B2C8}" type="slidenum">
              <a:rPr lang="en-US" smtClean="0"/>
              <a:t>4</a:t>
            </a:fld>
            <a:endParaRPr lang="en-US"/>
          </a:p>
        </p:txBody>
      </p:sp>
    </p:spTree>
    <p:extLst>
      <p:ext uri="{BB962C8B-B14F-4D97-AF65-F5344CB8AC3E}">
        <p14:creationId xmlns:p14="http://schemas.microsoft.com/office/powerpoint/2010/main" val="338585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endParaRPr lang="en-GB" dirty="0"/>
          </a:p>
        </p:txBody>
      </p:sp>
      <p:sp>
        <p:nvSpPr>
          <p:cNvPr id="6" name="Slide Number Placeholder 3"/>
          <p:cNvSpPr>
            <a:spLocks noGrp="1"/>
          </p:cNvSpPr>
          <p:nvPr>
            <p:ph type="sldNum" sz="quarter" idx="5"/>
          </p:nvPr>
        </p:nvSpPr>
        <p:spPr bwMode="auto"/>
        <p:txBody>
          <a:bodyPr/>
          <a:lstStyle/>
          <a:p>
            <a:pPr>
              <a:defRPr/>
            </a:pPr>
            <a:fld id="{E776420C-F38B-4DCB-B4A2-A9563993D20B}" type="slidenum">
              <a:rPr lang="en-GB"/>
              <a:t>5</a:t>
            </a:fld>
            <a:endParaRPr lang="en-GB"/>
          </a:p>
        </p:txBody>
      </p:sp>
    </p:spTree>
    <p:extLst>
      <p:ext uri="{BB962C8B-B14F-4D97-AF65-F5344CB8AC3E}">
        <p14:creationId xmlns:p14="http://schemas.microsoft.com/office/powerpoint/2010/main" val="3199214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Slide Image Placeholder 1"/>
          <p:cNvSpPr>
            <a:spLocks noGrp="1" noRot="1" noChangeAspect="1"/>
          </p:cNvSpPr>
          <p:nvPr>
            <p:ph type="sldImg"/>
          </p:nvPr>
        </p:nvSpPr>
        <p:spPr bwMode="auto"/>
      </p:sp>
      <p:sp>
        <p:nvSpPr>
          <p:cNvPr id="5" name="Notes Placeholder 2"/>
          <p:cNvSpPr>
            <a:spLocks noGrp="1"/>
          </p:cNvSpPr>
          <p:nvPr>
            <p:ph type="body" idx="1"/>
          </p:nvPr>
        </p:nvSpPr>
        <p:spPr bwMode="auto"/>
        <p:txBody>
          <a:bodyPr/>
          <a:lstStyle/>
          <a:p>
            <a:pPr>
              <a:defRPr/>
            </a:pPr>
            <a:endParaRPr lang="en-GB" dirty="0"/>
          </a:p>
        </p:txBody>
      </p:sp>
      <p:sp>
        <p:nvSpPr>
          <p:cNvPr id="6" name="Slide Number Placeholder 3"/>
          <p:cNvSpPr>
            <a:spLocks noGrp="1"/>
          </p:cNvSpPr>
          <p:nvPr>
            <p:ph type="sldNum" sz="quarter" idx="5"/>
          </p:nvPr>
        </p:nvSpPr>
        <p:spPr bwMode="auto"/>
        <p:txBody>
          <a:bodyPr/>
          <a:lstStyle/>
          <a:p>
            <a:pPr>
              <a:defRPr/>
            </a:pPr>
            <a:fld id="{E776420C-F38B-4DCB-B4A2-A9563993D20B}" type="slidenum">
              <a:rPr lang="en-GB"/>
              <a:t>6</a:t>
            </a:fld>
            <a:endParaRPr lang="en-GB"/>
          </a:p>
        </p:txBody>
      </p:sp>
    </p:spTree>
    <p:extLst>
      <p:ext uri="{BB962C8B-B14F-4D97-AF65-F5344CB8AC3E}">
        <p14:creationId xmlns:p14="http://schemas.microsoft.com/office/powerpoint/2010/main" val="227560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None/>
              <a:defRPr/>
            </a:pPr>
            <a:r>
              <a:rPr lang="en-US" spc="-1" dirty="0">
                <a:solidFill>
                  <a:srgbClr val="000000"/>
                </a:solidFill>
                <a:latin typeface="Corbel"/>
                <a:ea typeface="Calibri"/>
              </a:rPr>
              <a:t>The work on COPIM is divided into 7 work packages (including a project management WP), which I will shortly describe here</a:t>
            </a:r>
          </a:p>
          <a:p>
            <a:pPr>
              <a:lnSpc>
                <a:spcPct val="100000"/>
              </a:lnSpc>
            </a:pPr>
            <a:r>
              <a:rPr lang="en-US" spc="-1" dirty="0">
                <a:solidFill>
                  <a:srgbClr val="000000"/>
                </a:solidFill>
                <a:ea typeface="Calibri"/>
              </a:rPr>
              <a:t>WP2 is developing and launching a modular, scalable revenue generation and management platform for OA books, to be made available to publishers and libraries. </a:t>
            </a:r>
            <a:endParaRPr lang="en-US" spc="-1" dirty="0">
              <a:latin typeface="Arial"/>
            </a:endParaRPr>
          </a:p>
          <a:p>
            <a:pPr>
              <a:lnSpc>
                <a:spcPct val="100000"/>
              </a:lnSpc>
            </a:pPr>
            <a:r>
              <a:rPr lang="en-US" spc="-1" dirty="0">
                <a:solidFill>
                  <a:srgbClr val="000000"/>
                </a:solidFill>
                <a:ea typeface="Calibri"/>
              </a:rPr>
              <a:t>WP 3 is working with selected publishers to assist them in migrating their economic models to OA versions, while documenting the process</a:t>
            </a:r>
            <a:endParaRPr lang="en-US" spc="-1" dirty="0">
              <a:latin typeface="Arial"/>
            </a:endParaRPr>
          </a:p>
          <a:p>
            <a:pPr>
              <a:lnSpc>
                <a:spcPct val="100000"/>
              </a:lnSpc>
            </a:pPr>
            <a:r>
              <a:rPr lang="en-US" spc="-1" dirty="0">
                <a:solidFill>
                  <a:srgbClr val="000000"/>
                </a:solidFill>
                <a:ea typeface="Calibri"/>
              </a:rPr>
              <a:t>WP4 is developing the governance procedures of COPIM’s open publication ecosystem for monographs, which Sam will talk about more in his presentation</a:t>
            </a:r>
            <a:endParaRPr lang="en-US" spc="-1" dirty="0">
              <a:solidFill>
                <a:srgbClr val="000000"/>
              </a:solidFill>
            </a:endParaRPr>
          </a:p>
          <a:p>
            <a:pPr>
              <a:lnSpc>
                <a:spcPct val="100000"/>
              </a:lnSpc>
            </a:pPr>
            <a:r>
              <a:rPr lang="en-US" spc="-1" dirty="0">
                <a:solidFill>
                  <a:srgbClr val="000000"/>
                </a:solidFill>
                <a:ea typeface="Calibri"/>
              </a:rPr>
              <a:t>WP5 is developing technical protocols and infrastructure to better integrate OA books into institutional library, digital learning and repository systems. </a:t>
            </a:r>
            <a:endParaRPr lang="en-US" spc="-1" dirty="0">
              <a:latin typeface="Arial"/>
            </a:endParaRPr>
          </a:p>
          <a:p>
            <a:pPr>
              <a:lnSpc>
                <a:spcPct val="100000"/>
              </a:lnSpc>
            </a:pPr>
            <a:r>
              <a:rPr lang="en-US" spc="-1" dirty="0">
                <a:solidFill>
                  <a:srgbClr val="000000"/>
                </a:solidFill>
                <a:ea typeface="Calibri"/>
              </a:rPr>
              <a:t>WP 6 is producing a set of pilot cases of experimental books which will be developed with the aid of the new tools and </a:t>
            </a:r>
            <a:r>
              <a:rPr lang="en-US" spc="-1" dirty="0" err="1">
                <a:solidFill>
                  <a:srgbClr val="000000"/>
                </a:solidFill>
                <a:ea typeface="Calibri"/>
              </a:rPr>
              <a:t>platforsm</a:t>
            </a:r>
            <a:r>
              <a:rPr lang="en-US" spc="-1" dirty="0">
                <a:solidFill>
                  <a:srgbClr val="000000"/>
                </a:solidFill>
                <a:ea typeface="Calibri"/>
              </a:rPr>
              <a:t> focused on experimental long-form publications </a:t>
            </a:r>
          </a:p>
          <a:p>
            <a:pPr>
              <a:lnSpc>
                <a:spcPct val="100000"/>
              </a:lnSpc>
            </a:pPr>
            <a:r>
              <a:rPr lang="en-US" spc="-1" dirty="0">
                <a:solidFill>
                  <a:srgbClr val="000000"/>
                </a:solidFill>
                <a:ea typeface="Calibri"/>
              </a:rPr>
              <a:t>WP7 is identifying the key challenges associated with archiving research monographs and is looking at archiving solutions for more complex and experimental long-form publications</a:t>
            </a:r>
            <a:endParaRPr lang="en-US" spc="-1" dirty="0">
              <a:latin typeface="Arial"/>
            </a:endParaRPr>
          </a:p>
          <a:p>
            <a:pPr marL="0" lvl="0" indent="0">
              <a:lnSpc>
                <a:spcPct val="100000"/>
              </a:lnSpc>
              <a:spcBef>
                <a:spcPts val="0"/>
              </a:spcBef>
              <a:buNone/>
              <a:defRPr/>
            </a:pPr>
            <a:endParaRPr lang="en-US" spc="-1" dirty="0">
              <a:solidFill>
                <a:srgbClr val="000000"/>
              </a:solidFill>
              <a:ea typeface="Calibri"/>
            </a:endParaRPr>
          </a:p>
          <a:p>
            <a:pPr marL="0" lvl="0" indent="0">
              <a:lnSpc>
                <a:spcPct val="100000"/>
              </a:lnSpc>
              <a:spcBef>
                <a:spcPts val="0"/>
              </a:spcBef>
              <a:buNone/>
              <a:defRPr/>
            </a:pPr>
            <a:r>
              <a:rPr lang="en-US" spc="-1" dirty="0">
                <a:solidFill>
                  <a:srgbClr val="000000"/>
                </a:solidFill>
                <a:ea typeface="Calibri"/>
              </a:rPr>
              <a:t>I am very much looking forward to the next couple of days and to discussing everything governance with all of you!</a:t>
            </a:r>
          </a:p>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7</a:t>
            </a:fld>
            <a:endParaRPr lang="en-US"/>
          </a:p>
        </p:txBody>
      </p:sp>
    </p:spTree>
    <p:extLst>
      <p:ext uri="{BB962C8B-B14F-4D97-AF65-F5344CB8AC3E}">
        <p14:creationId xmlns:p14="http://schemas.microsoft.com/office/powerpoint/2010/main" val="1232826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A6904-6F81-854F-8919-0AB1439F9D1C}" type="slidenum">
              <a:rPr lang="en-US" smtClean="0"/>
              <a:t>13</a:t>
            </a:fld>
            <a:endParaRPr lang="en-US"/>
          </a:p>
        </p:txBody>
      </p:sp>
    </p:spTree>
    <p:extLst>
      <p:ext uri="{BB962C8B-B14F-4D97-AF65-F5344CB8AC3E}">
        <p14:creationId xmlns:p14="http://schemas.microsoft.com/office/powerpoint/2010/main" val="353505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10/20/20</a:t>
            </a:fld>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9369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1BC61-5547-4A60-8DA1-6699760D9972}" type="datetime1">
              <a:rPr lang="en-US" smtClean="0"/>
              <a:t>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649896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10/20/20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228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A4ED5C-5A53-433E-8A55-46F54CE81DA5}" type="datetime1">
              <a:rPr lang="en-US" smtClean="0"/>
              <a:t>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69187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10/20/20</a:t>
            </a:fld>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785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AB71B9-2624-4F21-93EE-35A78B1A0DAD}" type="datetime1">
              <a:rPr lang="en-US" smtClean="0"/>
              <a:t>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D37C2A-BE2E-4840-A907-3254E2916C96}" type="datetime1">
              <a:rPr lang="en-US" smtClean="0"/>
              <a:t>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20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extLst>
      <p:ext uri="{BB962C8B-B14F-4D97-AF65-F5344CB8AC3E}">
        <p14:creationId xmlns:p14="http://schemas.microsoft.com/office/powerpoint/2010/main" val="2542190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10/20/20</a:t>
            </a:fld>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9406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10/20/20</a:t>
            </a:fld>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64059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10/20/20</a:t>
            </a:fld>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p>
        </p:txBody>
      </p:sp>
    </p:spTree>
    <p:extLst>
      <p:ext uri="{BB962C8B-B14F-4D97-AF65-F5344CB8AC3E}">
        <p14:creationId xmlns:p14="http://schemas.microsoft.com/office/powerpoint/2010/main" val="2876965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10/20/20</a:t>
            </a:fld>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1808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tif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copim.pubpub.org/" TargetMode="External"/><Relationship Id="rId2" Type="http://schemas.openxmlformats.org/officeDocument/2006/relationships/hyperlink" Target="https://www.copim.ac.uk/" TargetMode="Externa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hyperlink" Target="mailto:info@copim.ac.uk" TargetMode="External"/><Relationship Id="rId4" Type="http://schemas.openxmlformats.org/officeDocument/2006/relationships/hyperlink" Target="https://www.twitter.com/COPIMprojec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oi.org/10.21428/785a6451.6a3a2ca2" TargetMode="External"/><Relationship Id="rId2" Type="http://schemas.openxmlformats.org/officeDocument/2006/relationships/hyperlink" Target="https://doi.org/10.21428/785a6451.20a5c646" TargetMode="External"/><Relationship Id="rId1" Type="http://schemas.openxmlformats.org/officeDocument/2006/relationships/slideLayout" Target="../slideLayouts/slideLayout2.xml"/><Relationship Id="rId4" Type="http://schemas.openxmlformats.org/officeDocument/2006/relationships/hyperlink" Target="https://doi.org/10.21428/785a6451.dfe7dc6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opim.ac.uk/"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hyperlink" Target="https://copim.pubpub.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8" name="Rectangle 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1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8FF2DB-FC8E-EE43-A1DF-4D2AD2458FEE}"/>
              </a:ext>
            </a:extLst>
          </p:cNvPr>
          <p:cNvSpPr>
            <a:spLocks noGrp="1"/>
          </p:cNvSpPr>
          <p:nvPr>
            <p:ph type="ctrTitle"/>
          </p:nvPr>
        </p:nvSpPr>
        <p:spPr>
          <a:xfrm>
            <a:off x="1434622" y="1113327"/>
            <a:ext cx="4862811" cy="2019488"/>
          </a:xfrm>
        </p:spPr>
        <p:txBody>
          <a:bodyPr vert="horz" lIns="109728" tIns="109728" rIns="109728" bIns="91440" rtlCol="0" anchor="ctr">
            <a:normAutofit/>
          </a:bodyPr>
          <a:lstStyle/>
          <a:p>
            <a:pPr>
              <a:lnSpc>
                <a:spcPct val="140000"/>
              </a:lnSpc>
            </a:pPr>
            <a:r>
              <a:rPr lang="en-US" sz="2000" b="1" dirty="0">
                <a:solidFill>
                  <a:schemeClr val="bg1"/>
                </a:solidFill>
              </a:rPr>
              <a:t>Community Governance Explored - Lessons for COPIM on how to scale small</a:t>
            </a:r>
          </a:p>
        </p:txBody>
      </p:sp>
      <p:sp>
        <p:nvSpPr>
          <p:cNvPr id="41" name="Rectangle 16">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8">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20">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22">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BAD88B4-FE54-E440-B5EC-978734A2B82F}"/>
              </a:ext>
            </a:extLst>
          </p:cNvPr>
          <p:cNvSpPr>
            <a:spLocks noGrp="1"/>
          </p:cNvSpPr>
          <p:nvPr>
            <p:ph type="subTitle" idx="1"/>
          </p:nvPr>
        </p:nvSpPr>
        <p:spPr>
          <a:xfrm>
            <a:off x="1434622" y="3989668"/>
            <a:ext cx="5117253" cy="2298567"/>
          </a:xfrm>
        </p:spPr>
        <p:txBody>
          <a:bodyPr vert="horz" lIns="109728" tIns="109728" rIns="109728" bIns="91440" rtlCol="0" anchor="ctr">
            <a:normAutofit/>
          </a:bodyPr>
          <a:lstStyle/>
          <a:p>
            <a:pPr>
              <a:spcBef>
                <a:spcPts val="0"/>
              </a:spcBef>
            </a:pPr>
            <a:r>
              <a:rPr lang="en-US" sz="1600" dirty="0" err="1">
                <a:solidFill>
                  <a:schemeClr val="tx1">
                    <a:lumMod val="75000"/>
                    <a:lumOff val="25000"/>
                  </a:schemeClr>
                </a:solidFill>
              </a:rPr>
              <a:t>Janneke</a:t>
            </a:r>
            <a:r>
              <a:rPr lang="en-US" sz="1600" dirty="0">
                <a:solidFill>
                  <a:schemeClr val="tx1">
                    <a:lumMod val="75000"/>
                    <a:lumOff val="25000"/>
                  </a:schemeClr>
                </a:solidFill>
              </a:rPr>
              <a:t> </a:t>
            </a:r>
            <a:r>
              <a:rPr lang="en-US" sz="1600" dirty="0" err="1">
                <a:solidFill>
                  <a:schemeClr val="tx1">
                    <a:lumMod val="75000"/>
                    <a:lumOff val="25000"/>
                  </a:schemeClr>
                </a:solidFill>
              </a:rPr>
              <a:t>Adema</a:t>
            </a:r>
            <a:r>
              <a:rPr lang="en-US" sz="1600" dirty="0">
                <a:solidFill>
                  <a:schemeClr val="tx1">
                    <a:lumMod val="75000"/>
                    <a:lumOff val="25000"/>
                  </a:schemeClr>
                </a:solidFill>
              </a:rPr>
              <a:t> (Coventry University)</a:t>
            </a:r>
          </a:p>
          <a:p>
            <a:pPr>
              <a:spcBef>
                <a:spcPts val="0"/>
              </a:spcBef>
            </a:pPr>
            <a:r>
              <a:rPr lang="en-US" sz="1600" i="1" dirty="0">
                <a:solidFill>
                  <a:schemeClr val="tx1">
                    <a:lumMod val="75000"/>
                    <a:lumOff val="25000"/>
                  </a:schemeClr>
                </a:solidFill>
              </a:rPr>
              <a:t>Equity And Inclusion: Community-owned</a:t>
            </a:r>
          </a:p>
          <a:p>
            <a:pPr>
              <a:spcBef>
                <a:spcPts val="0"/>
              </a:spcBef>
            </a:pPr>
            <a:r>
              <a:rPr lang="en-US" sz="1600" i="1" dirty="0">
                <a:solidFill>
                  <a:schemeClr val="tx1">
                    <a:lumMod val="75000"/>
                    <a:lumOff val="25000"/>
                  </a:schemeClr>
                </a:solidFill>
              </a:rPr>
              <a:t>Infrastructures For Open Science.</a:t>
            </a:r>
          </a:p>
          <a:p>
            <a:pPr>
              <a:spcBef>
                <a:spcPts val="0"/>
              </a:spcBef>
            </a:pPr>
            <a:r>
              <a:rPr lang="en-US" sz="1600" dirty="0">
                <a:solidFill>
                  <a:schemeClr val="tx1">
                    <a:lumMod val="75000"/>
                    <a:lumOff val="25000"/>
                  </a:schemeClr>
                </a:solidFill>
              </a:rPr>
              <a:t>A joint EIFL/COAR/</a:t>
            </a:r>
            <a:r>
              <a:rPr lang="en-US" sz="1600" dirty="0" err="1">
                <a:solidFill>
                  <a:schemeClr val="tx1">
                    <a:lumMod val="75000"/>
                    <a:lumOff val="25000"/>
                  </a:schemeClr>
                </a:solidFill>
              </a:rPr>
              <a:t>OpenAIRE</a:t>
            </a:r>
            <a:r>
              <a:rPr lang="en-US" sz="1600" dirty="0">
                <a:solidFill>
                  <a:schemeClr val="tx1">
                    <a:lumMod val="75000"/>
                    <a:lumOff val="25000"/>
                  </a:schemeClr>
                </a:solidFill>
              </a:rPr>
              <a:t> panel session. 21 October 2020</a:t>
            </a:r>
          </a:p>
          <a:p>
            <a:pPr>
              <a:spcBef>
                <a:spcPts val="0"/>
              </a:spcBef>
            </a:pPr>
            <a:endParaRPr lang="en-US" sz="1600" dirty="0">
              <a:solidFill>
                <a:schemeClr val="tx1">
                  <a:lumMod val="75000"/>
                  <a:lumOff val="25000"/>
                </a:schemeClr>
              </a:solidFill>
            </a:endParaRPr>
          </a:p>
        </p:txBody>
      </p:sp>
      <p:sp>
        <p:nvSpPr>
          <p:cNvPr id="45" name="Rectangle 26">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3" descr="Diagram&#10;&#10;Description automatically generated">
            <a:extLst>
              <a:ext uri="{FF2B5EF4-FFF2-40B4-BE49-F238E27FC236}">
                <a16:creationId xmlns:a16="http://schemas.microsoft.com/office/drawing/2014/main" id="{782AF765-627C-477E-9267-EE2BF5EF20BD}"/>
              </a:ext>
            </a:extLst>
          </p:cNvPr>
          <p:cNvPicPr>
            <a:picLocks noChangeAspect="1"/>
          </p:cNvPicPr>
          <p:nvPr/>
        </p:nvPicPr>
        <p:blipFill rotWithShape="1">
          <a:blip r:embed="rId2"/>
          <a:srcRect l="19449" r="24937"/>
          <a:stretch/>
        </p:blipFill>
        <p:spPr>
          <a:xfrm>
            <a:off x="6853077" y="-2320"/>
            <a:ext cx="5369655" cy="4962761"/>
          </a:xfrm>
          <a:prstGeom prst="rect">
            <a:avLst/>
          </a:prstGeom>
        </p:spPr>
      </p:pic>
      <p:pic>
        <p:nvPicPr>
          <p:cNvPr id="60" name="Picture 6">
            <a:extLst>
              <a:ext uri="{FF2B5EF4-FFF2-40B4-BE49-F238E27FC236}">
                <a16:creationId xmlns:a16="http://schemas.microsoft.com/office/drawing/2014/main" id="{72F02509-718F-8840-BACF-BF3FDEB8F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948" y="4663830"/>
            <a:ext cx="4501911" cy="206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B59E90-C2E6-4C7B-B62A-9A39E4D1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1B2979-9B0F-4F3C-A912-A0A5339D7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6941"/>
            <a:ext cx="1000102" cy="35728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88D065-482C-41CF-99A2-50EFB1B9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02" y="1616941"/>
            <a:ext cx="6547110" cy="3572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68C27-A042-9B4F-8611-9741F4BD139B}"/>
              </a:ext>
            </a:extLst>
          </p:cNvPr>
          <p:cNvSpPr>
            <a:spLocks noGrp="1"/>
          </p:cNvSpPr>
          <p:nvPr>
            <p:ph type="title"/>
          </p:nvPr>
        </p:nvSpPr>
        <p:spPr>
          <a:xfrm>
            <a:off x="1668219" y="2018361"/>
            <a:ext cx="5408670" cy="2778389"/>
          </a:xfrm>
        </p:spPr>
        <p:txBody>
          <a:bodyPr>
            <a:normAutofit/>
          </a:bodyPr>
          <a:lstStyle/>
          <a:p>
            <a:r>
              <a:rPr lang="en-US">
                <a:solidFill>
                  <a:schemeClr val="bg1"/>
                </a:solidFill>
              </a:rPr>
              <a:t>Who or what is our community?</a:t>
            </a:r>
          </a:p>
        </p:txBody>
      </p:sp>
      <p:sp>
        <p:nvSpPr>
          <p:cNvPr id="14" name="Rectangle 13">
            <a:extLst>
              <a:ext uri="{FF2B5EF4-FFF2-40B4-BE49-F238E27FC236}">
                <a16:creationId xmlns:a16="http://schemas.microsoft.com/office/drawing/2014/main" id="{23E1A6E1-A101-407D-9872-0506425C7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64" y="0"/>
            <a:ext cx="465843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719278-7F2F-4811-B6C9-3045E7DCC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088" y="1574051"/>
            <a:ext cx="4626864" cy="36356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49E4F89-BD43-4E3D-88E8-6C7E8AA9F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1153701-84AC-48F8-BF95-FD091301A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54388"/>
            <a:ext cx="7498081" cy="159725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5FF1E9-6522-482B-A20C-EA7AF7CA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8C8C22-ECE4-F240-AEB7-5E92B986AD23}"/>
              </a:ext>
            </a:extLst>
          </p:cNvPr>
          <p:cNvSpPr>
            <a:spLocks noGrp="1"/>
          </p:cNvSpPr>
          <p:nvPr>
            <p:ph idx="1"/>
          </p:nvPr>
        </p:nvSpPr>
        <p:spPr>
          <a:xfrm>
            <a:off x="7968404" y="2138901"/>
            <a:ext cx="3580678" cy="2721857"/>
          </a:xfrm>
        </p:spPr>
        <p:txBody>
          <a:bodyPr>
            <a:normAutofit/>
          </a:bodyPr>
          <a:lstStyle/>
          <a:p>
            <a:r>
              <a:rPr lang="en-US" dirty="0"/>
              <a:t>Defining communities?</a:t>
            </a:r>
          </a:p>
          <a:p>
            <a:r>
              <a:rPr lang="en-US" dirty="0" err="1"/>
              <a:t>Homogenisation</a:t>
            </a:r>
            <a:r>
              <a:rPr lang="en-US" dirty="0"/>
              <a:t> and exclusion</a:t>
            </a:r>
          </a:p>
          <a:p>
            <a:r>
              <a:rPr lang="en-US" dirty="0"/>
              <a:t>Community-Building</a:t>
            </a:r>
          </a:p>
        </p:txBody>
      </p:sp>
      <p:sp>
        <p:nvSpPr>
          <p:cNvPr id="24" name="Rectangle 23">
            <a:extLst>
              <a:ext uri="{FF2B5EF4-FFF2-40B4-BE49-F238E27FC236}">
                <a16:creationId xmlns:a16="http://schemas.microsoft.com/office/drawing/2014/main" id="{760CEDF7-1225-4242-8C30-EA518372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177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740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526924-84D3-45FB-A5FE-62D8FCBF5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2A6256-1DD0-4E4B-A8B3-9A711B4DB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1760540-185E-4652-BFD2-9B362EF3B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84A6A9-641C-D14E-9B8D-A88C944385AE}"/>
              </a:ext>
            </a:extLst>
          </p:cNvPr>
          <p:cNvSpPr>
            <a:spLocks noGrp="1"/>
          </p:cNvSpPr>
          <p:nvPr>
            <p:ph type="title"/>
          </p:nvPr>
        </p:nvSpPr>
        <p:spPr>
          <a:xfrm>
            <a:off x="1535371" y="1044054"/>
            <a:ext cx="10013709" cy="1030360"/>
          </a:xfrm>
        </p:spPr>
        <p:txBody>
          <a:bodyPr>
            <a:normAutofit/>
          </a:bodyPr>
          <a:lstStyle/>
          <a:p>
            <a:r>
              <a:rPr lang="en-US" dirty="0">
                <a:solidFill>
                  <a:schemeClr val="bg1"/>
                </a:solidFill>
              </a:rPr>
              <a:t>Community</a:t>
            </a:r>
          </a:p>
        </p:txBody>
      </p:sp>
      <p:sp>
        <p:nvSpPr>
          <p:cNvPr id="14" name="Rectangle 13">
            <a:extLst>
              <a:ext uri="{FF2B5EF4-FFF2-40B4-BE49-F238E27FC236}">
                <a16:creationId xmlns:a16="http://schemas.microsoft.com/office/drawing/2014/main" id="{729789F4-85C1-41A0-83EB-992E22210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9D367D-6DD2-4A7C-8918-0DCAC2975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4C91E5-F654-524C-A391-0D2470860660}"/>
              </a:ext>
            </a:extLst>
          </p:cNvPr>
          <p:cNvSpPr>
            <a:spLocks noGrp="1"/>
          </p:cNvSpPr>
          <p:nvPr>
            <p:ph idx="1"/>
          </p:nvPr>
        </p:nvSpPr>
        <p:spPr>
          <a:xfrm>
            <a:off x="1535371" y="2702257"/>
            <a:ext cx="9935571" cy="3426158"/>
          </a:xfrm>
        </p:spPr>
        <p:txBody>
          <a:bodyPr anchor="t">
            <a:normAutofit/>
          </a:bodyPr>
          <a:lstStyle/>
          <a:p>
            <a:r>
              <a:rPr lang="en-US" i="1" dirty="0"/>
              <a:t>“Community can be the warmly persuasive word to describe an existing set of relationships, or the warmly pervasive word to describe an alternative set of relationships. What is most important, perhaps, is that unlike all other terms of social organization (state, nation, society, etc.) it seems never to be used unfavorably, and never to be given any positive opposing or distinguishing term” </a:t>
            </a:r>
            <a:r>
              <a:rPr lang="en-US" dirty="0"/>
              <a:t>(Raymond Williams, </a:t>
            </a:r>
            <a:r>
              <a:rPr lang="en-US" i="1" dirty="0"/>
              <a:t>Keywords</a:t>
            </a:r>
            <a:r>
              <a:rPr lang="en-US" dirty="0"/>
              <a:t>, p. 76)</a:t>
            </a:r>
          </a:p>
          <a:p>
            <a:endParaRPr lang="en-US" dirty="0"/>
          </a:p>
        </p:txBody>
      </p:sp>
    </p:spTree>
    <p:extLst>
      <p:ext uri="{BB962C8B-B14F-4D97-AF65-F5344CB8AC3E}">
        <p14:creationId xmlns:p14="http://schemas.microsoft.com/office/powerpoint/2010/main" val="2101420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B59E90-C2E6-4C7B-B62A-9A39E4D1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1B2979-9B0F-4F3C-A912-A0A5339D7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6941"/>
            <a:ext cx="1000102" cy="35728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88D065-482C-41CF-99A2-50EFB1B9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02" y="1616941"/>
            <a:ext cx="6547110" cy="3572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68C27-A042-9B4F-8611-9741F4BD139B}"/>
              </a:ext>
            </a:extLst>
          </p:cNvPr>
          <p:cNvSpPr>
            <a:spLocks noGrp="1"/>
          </p:cNvSpPr>
          <p:nvPr>
            <p:ph type="title"/>
          </p:nvPr>
        </p:nvSpPr>
        <p:spPr>
          <a:xfrm>
            <a:off x="1668219" y="2018361"/>
            <a:ext cx="5408670" cy="2778389"/>
          </a:xfrm>
        </p:spPr>
        <p:txBody>
          <a:bodyPr>
            <a:normAutofit/>
          </a:bodyPr>
          <a:lstStyle/>
          <a:p>
            <a:r>
              <a:rPr lang="en-US">
                <a:solidFill>
                  <a:schemeClr val="bg1"/>
                </a:solidFill>
              </a:rPr>
              <a:t>Who or what is our community?</a:t>
            </a:r>
          </a:p>
        </p:txBody>
      </p:sp>
      <p:sp>
        <p:nvSpPr>
          <p:cNvPr id="14" name="Rectangle 13">
            <a:extLst>
              <a:ext uri="{FF2B5EF4-FFF2-40B4-BE49-F238E27FC236}">
                <a16:creationId xmlns:a16="http://schemas.microsoft.com/office/drawing/2014/main" id="{23E1A6E1-A101-407D-9872-0506425C7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64" y="0"/>
            <a:ext cx="465843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719278-7F2F-4811-B6C9-3045E7DCC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088" y="1574051"/>
            <a:ext cx="4626864" cy="36356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49E4F89-BD43-4E3D-88E8-6C7E8AA9F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1153701-84AC-48F8-BF95-FD091301A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54388"/>
            <a:ext cx="7498081" cy="159725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5FF1E9-6522-482B-A20C-EA7AF7CA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8C8C22-ECE4-F240-AEB7-5E92B986AD23}"/>
              </a:ext>
            </a:extLst>
          </p:cNvPr>
          <p:cNvSpPr>
            <a:spLocks noGrp="1"/>
          </p:cNvSpPr>
          <p:nvPr>
            <p:ph idx="1"/>
          </p:nvPr>
        </p:nvSpPr>
        <p:spPr>
          <a:xfrm>
            <a:off x="7968404" y="2138901"/>
            <a:ext cx="3580678" cy="2721857"/>
          </a:xfrm>
        </p:spPr>
        <p:txBody>
          <a:bodyPr>
            <a:normAutofit/>
          </a:bodyPr>
          <a:lstStyle/>
          <a:p>
            <a:r>
              <a:rPr lang="en-US" dirty="0"/>
              <a:t>Defining communities?</a:t>
            </a:r>
          </a:p>
          <a:p>
            <a:r>
              <a:rPr lang="en-US" dirty="0" err="1"/>
              <a:t>Homogenisation</a:t>
            </a:r>
            <a:r>
              <a:rPr lang="en-US" dirty="0"/>
              <a:t> and exclusion</a:t>
            </a:r>
          </a:p>
          <a:p>
            <a:r>
              <a:rPr lang="en-US" dirty="0"/>
              <a:t>Community-Building</a:t>
            </a:r>
          </a:p>
        </p:txBody>
      </p:sp>
      <p:sp>
        <p:nvSpPr>
          <p:cNvPr id="24" name="Rectangle 23">
            <a:extLst>
              <a:ext uri="{FF2B5EF4-FFF2-40B4-BE49-F238E27FC236}">
                <a16:creationId xmlns:a16="http://schemas.microsoft.com/office/drawing/2014/main" id="{760CEDF7-1225-4242-8C30-EA518372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177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331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2ECA4CB2-9071-41EB-AABB-2D8EB939D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Rectangle 28">
            <a:extLst>
              <a:ext uri="{FF2B5EF4-FFF2-40B4-BE49-F238E27FC236}">
                <a16:creationId xmlns:a16="http://schemas.microsoft.com/office/drawing/2014/main" id="{EB86F6BD-9C49-4F4F-99EA-9C5AA3183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7806" y="-2"/>
            <a:ext cx="7494194" cy="1641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7DA365B-E064-481A-A62D-18CD31DB3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4795" y="1658471"/>
            <a:ext cx="7517205" cy="354105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96DBE49D-AABD-458B-B2DF-4D5FA7D5C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05919"/>
            <a:ext cx="4651248" cy="1652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833CC6-729B-40E8-B891-D93467E34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36801" y="3396995"/>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5757897-7307-46AF-923D-FF5BF45DD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5205919"/>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C2C7D75A-322A-3648-9A49-E1F74C9D2C68}"/>
              </a:ext>
            </a:extLst>
          </p:cNvPr>
          <p:cNvPicPr>
            <a:picLocks noChangeAspect="1"/>
          </p:cNvPicPr>
          <p:nvPr/>
        </p:nvPicPr>
        <p:blipFill>
          <a:blip r:embed="rId3"/>
          <a:stretch>
            <a:fillRect/>
          </a:stretch>
        </p:blipFill>
        <p:spPr>
          <a:xfrm>
            <a:off x="1429272" y="5684278"/>
            <a:ext cx="1321358" cy="758448"/>
          </a:xfrm>
          <a:prstGeom prst="rect">
            <a:avLst/>
          </a:prstGeom>
        </p:spPr>
      </p:pic>
      <p:graphicFrame>
        <p:nvGraphicFramePr>
          <p:cNvPr id="5" name="Content Placeholder 2">
            <a:extLst>
              <a:ext uri="{FF2B5EF4-FFF2-40B4-BE49-F238E27FC236}">
                <a16:creationId xmlns:a16="http://schemas.microsoft.com/office/drawing/2014/main" id="{991FF965-F898-48ED-A9F3-B1F62FA0BDBA}"/>
              </a:ext>
            </a:extLst>
          </p:cNvPr>
          <p:cNvGraphicFramePr>
            <a:graphicFrameLocks noGrp="1"/>
          </p:cNvGraphicFramePr>
          <p:nvPr>
            <p:ph idx="4294967295"/>
            <p:extLst>
              <p:ext uri="{D42A27DB-BD31-4B8C-83A1-F6EECF244321}">
                <p14:modId xmlns:p14="http://schemas.microsoft.com/office/powerpoint/2010/main" val="2589568877"/>
              </p:ext>
            </p:extLst>
          </p:nvPr>
        </p:nvGraphicFramePr>
        <p:xfrm>
          <a:off x="5393246" y="1940119"/>
          <a:ext cx="6529959" cy="3029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1259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a:extLst>
              <a:ext uri="{FF2B5EF4-FFF2-40B4-BE49-F238E27FC236}">
                <a16:creationId xmlns:a16="http://schemas.microsoft.com/office/drawing/2014/main" id="{5CA1EA1A-0B46-724A-A21A-85254DE80B4C}"/>
              </a:ext>
            </a:extLst>
          </p:cNvPr>
          <p:cNvPicPr>
            <a:picLocks noChangeAspect="1"/>
          </p:cNvPicPr>
          <p:nvPr/>
        </p:nvPicPr>
        <p:blipFill rotWithShape="1">
          <a:blip r:embed="rId2"/>
          <a:srcRect r="1" b="541"/>
          <a:stretch/>
        </p:blipFill>
        <p:spPr>
          <a:xfrm>
            <a:off x="642916" y="643467"/>
            <a:ext cx="11549083" cy="5571066"/>
          </a:xfrm>
          <a:prstGeom prst="rect">
            <a:avLst/>
          </a:prstGeom>
        </p:spPr>
      </p:pic>
      <p:sp>
        <p:nvSpPr>
          <p:cNvPr id="14" name="Rectangle 13">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06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text, website&#10;&#10;Description automatically generated">
            <a:extLst>
              <a:ext uri="{FF2B5EF4-FFF2-40B4-BE49-F238E27FC236}">
                <a16:creationId xmlns:a16="http://schemas.microsoft.com/office/drawing/2014/main" id="{59700017-697C-D84A-9C27-99BDBF5DCD59}"/>
              </a:ext>
            </a:extLst>
          </p:cNvPr>
          <p:cNvPicPr>
            <a:picLocks noChangeAspect="1"/>
          </p:cNvPicPr>
          <p:nvPr/>
        </p:nvPicPr>
        <p:blipFill rotWithShape="1">
          <a:blip r:embed="rId2"/>
          <a:srcRect r="1" b="27188"/>
          <a:stretch/>
        </p:blipFill>
        <p:spPr>
          <a:xfrm>
            <a:off x="642916" y="643467"/>
            <a:ext cx="11549083" cy="5571066"/>
          </a:xfrm>
          <a:prstGeom prst="rect">
            <a:avLst/>
          </a:prstGeom>
        </p:spPr>
      </p:pic>
      <p:sp>
        <p:nvSpPr>
          <p:cNvPr id="29" name="Rectangle 28">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099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bwMode="auto">
        <a:xfrm>
          <a:off x="0" y="0"/>
          <a:ext cx="0" cy="0"/>
          <a:chOff x="0" y="0"/>
          <a:chExt cx="0" cy="0"/>
        </a:xfrm>
      </p:grpSpPr>
      <p:sp>
        <p:nvSpPr>
          <p:cNvPr id="9" name="Rectangle 8">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48" y="1767385"/>
            <a:ext cx="12188950" cy="436728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722D6-9855-2E48-821A-CF73B9628790}"/>
              </a:ext>
            </a:extLst>
          </p:cNvPr>
          <p:cNvSpPr>
            <a:spLocks noGrp="1"/>
          </p:cNvSpPr>
          <p:nvPr>
            <p:ph type="title"/>
          </p:nvPr>
        </p:nvSpPr>
        <p:spPr>
          <a:xfrm>
            <a:off x="0" y="1850761"/>
            <a:ext cx="4458078" cy="3923834"/>
          </a:xfrm>
        </p:spPr>
        <p:txBody>
          <a:bodyPr vert="horz" lIns="109728" tIns="109728" rIns="109728" bIns="91440" rtlCol="0" anchor="ctr">
            <a:normAutofit/>
          </a:bodyPr>
          <a:lstStyle/>
          <a:p>
            <a:endParaRPr lang="en-US" dirty="0"/>
          </a:p>
        </p:txBody>
      </p:sp>
      <p:sp>
        <p:nvSpPr>
          <p:cNvPr id="17" name="Rectangle 16">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6072" cy="180407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753806"/>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94069" y="6167615"/>
            <a:ext cx="77948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0942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a:spLocks noGrp="1"/>
          </p:cNvSpPr>
          <p:nvPr>
            <p:ph idx="4294967295"/>
          </p:nvPr>
        </p:nvSpPr>
        <p:spPr bwMode="auto">
          <a:xfrm>
            <a:off x="4794637" y="2138901"/>
            <a:ext cx="6754446" cy="3635693"/>
          </a:xfrm>
        </p:spPr>
        <p:txBody>
          <a:bodyPr vert="horz" lIns="109728" tIns="109728" rIns="109728" bIns="91440" rtlCol="0" anchor="ctr">
            <a:normAutofit/>
          </a:bodyPr>
          <a:lstStyle/>
          <a:p>
            <a:pPr>
              <a:lnSpc>
                <a:spcPct val="130000"/>
              </a:lnSpc>
              <a:defRPr/>
            </a:pPr>
            <a:r>
              <a:rPr lang="en-US" dirty="0"/>
              <a:t>Website: </a:t>
            </a:r>
            <a:r>
              <a:rPr lang="en-US" u="sng" dirty="0">
                <a:hlinkClick r:id="rId2" tooltip="https://www.copim.ac.uk/"/>
              </a:rPr>
              <a:t>https://www.copim.ac.uk/</a:t>
            </a:r>
            <a:r>
              <a:rPr lang="en-US" dirty="0"/>
              <a:t> </a:t>
            </a:r>
            <a:br>
              <a:rPr lang="en-US" dirty="0"/>
            </a:br>
            <a:endParaRPr lang="en-US" dirty="0"/>
          </a:p>
          <a:p>
            <a:pPr>
              <a:lnSpc>
                <a:spcPct val="130000"/>
              </a:lnSpc>
              <a:defRPr/>
            </a:pPr>
            <a:r>
              <a:rPr lang="en-US" dirty="0"/>
              <a:t>Open Documentation Site: </a:t>
            </a:r>
            <a:r>
              <a:rPr lang="en-US" u="sng" dirty="0">
                <a:hlinkClick r:id="rId3" tooltip="https://copim.pubpub.org/"/>
              </a:rPr>
              <a:t>https://copim.pubpub.org/</a:t>
            </a:r>
            <a:r>
              <a:rPr lang="en-US" dirty="0"/>
              <a:t> </a:t>
            </a:r>
          </a:p>
          <a:p>
            <a:pPr>
              <a:lnSpc>
                <a:spcPct val="130000"/>
              </a:lnSpc>
              <a:defRPr/>
            </a:pPr>
            <a:endParaRPr lang="en-US" dirty="0"/>
          </a:p>
          <a:p>
            <a:pPr>
              <a:lnSpc>
                <a:spcPct val="130000"/>
              </a:lnSpc>
              <a:defRPr/>
            </a:pPr>
            <a:r>
              <a:rPr lang="en-US" dirty="0"/>
              <a:t>Twitter: </a:t>
            </a:r>
            <a:r>
              <a:rPr lang="en-US" u="sng" dirty="0">
                <a:hlinkClick r:id="rId4" tooltip="https://www.twitter.com/COPIMproject"/>
              </a:rPr>
              <a:t>@COPIMproject</a:t>
            </a:r>
            <a:br>
              <a:rPr lang="en-US" dirty="0"/>
            </a:br>
            <a:endParaRPr lang="en-US" dirty="0"/>
          </a:p>
          <a:p>
            <a:pPr>
              <a:lnSpc>
                <a:spcPct val="130000"/>
              </a:lnSpc>
              <a:defRPr/>
            </a:pPr>
            <a:r>
              <a:rPr lang="en-US" dirty="0"/>
              <a:t>Email: </a:t>
            </a:r>
            <a:r>
              <a:rPr lang="en-US" u="sng" dirty="0">
                <a:hlinkClick r:id="rId5" tooltip="mailto:info@copim.ac.uk"/>
              </a:rPr>
              <a:t>info@copim.ac.uk</a:t>
            </a:r>
            <a:r>
              <a:rPr lang="en-US" dirty="0"/>
              <a:t>  </a:t>
            </a:r>
          </a:p>
        </p:txBody>
      </p:sp>
      <p:pic>
        <p:nvPicPr>
          <p:cNvPr id="16" name="Picture 15">
            <a:extLst>
              <a:ext uri="{FF2B5EF4-FFF2-40B4-BE49-F238E27FC236}">
                <a16:creationId xmlns:a16="http://schemas.microsoft.com/office/drawing/2014/main" id="{20EF5385-3B67-484D-9C2A-1342322295D0}"/>
              </a:ext>
            </a:extLst>
          </p:cNvPr>
          <p:cNvPicPr>
            <a:picLocks noChangeAspect="1"/>
          </p:cNvPicPr>
          <p:nvPr/>
        </p:nvPicPr>
        <p:blipFill>
          <a:blip r:embed="rId6"/>
          <a:stretch/>
        </p:blipFill>
        <p:spPr bwMode="auto">
          <a:xfrm>
            <a:off x="166920" y="2771775"/>
            <a:ext cx="3984802" cy="1833972"/>
          </a:xfrm>
          <a:prstGeom prst="rect">
            <a:avLst/>
          </a:prstGeom>
        </p:spPr>
      </p:pic>
    </p:spTree>
    <p:extLst>
      <p:ext uri="{BB962C8B-B14F-4D97-AF65-F5344CB8AC3E}">
        <p14:creationId xmlns:p14="http://schemas.microsoft.com/office/powerpoint/2010/main" val="329059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082B-ADC0-D144-B3B0-391EADA63D18}"/>
              </a:ext>
            </a:extLst>
          </p:cNvPr>
          <p:cNvSpPr>
            <a:spLocks noGrp="1"/>
          </p:cNvSpPr>
          <p:nvPr>
            <p:ph type="title"/>
          </p:nvPr>
        </p:nvSpPr>
        <p:spPr>
          <a:xfrm>
            <a:off x="642918" y="705113"/>
            <a:ext cx="3471882" cy="5197498"/>
          </a:xfrm>
        </p:spPr>
        <p:txBody>
          <a:bodyPr>
            <a:normAutofit/>
          </a:bodyPr>
          <a:lstStyle/>
          <a:p>
            <a:r>
              <a:rPr lang="en-US" sz="2800" dirty="0"/>
              <a:t>https://</a:t>
            </a:r>
            <a:r>
              <a:rPr lang="en-US" sz="2800" dirty="0" err="1"/>
              <a:t>copim.pubpub.org</a:t>
            </a:r>
            <a:r>
              <a:rPr lang="en-US" sz="2800" dirty="0"/>
              <a:t>/</a:t>
            </a:r>
          </a:p>
        </p:txBody>
      </p:sp>
      <p:pic>
        <p:nvPicPr>
          <p:cNvPr id="5" name="Content Placeholder 4" descr="Graphical user interface, website&#10;&#10;Description automatically generated">
            <a:extLst>
              <a:ext uri="{FF2B5EF4-FFF2-40B4-BE49-F238E27FC236}">
                <a16:creationId xmlns:a16="http://schemas.microsoft.com/office/drawing/2014/main" id="{F724C4DE-9DDC-0445-9E9F-DDD14791BDCB}"/>
              </a:ext>
            </a:extLst>
          </p:cNvPr>
          <p:cNvPicPr>
            <a:picLocks noGrp="1" noChangeAspect="1"/>
          </p:cNvPicPr>
          <p:nvPr>
            <p:ph idx="1"/>
          </p:nvPr>
        </p:nvPicPr>
        <p:blipFill>
          <a:blip r:embed="rId2"/>
          <a:stretch>
            <a:fillRect/>
          </a:stretch>
        </p:blipFill>
        <p:spPr>
          <a:xfrm>
            <a:off x="5410139" y="0"/>
            <a:ext cx="6138943" cy="6858000"/>
          </a:xfrm>
        </p:spPr>
      </p:pic>
    </p:spTree>
    <p:extLst>
      <p:ext uri="{BB962C8B-B14F-4D97-AF65-F5344CB8AC3E}">
        <p14:creationId xmlns:p14="http://schemas.microsoft.com/office/powerpoint/2010/main" val="3617902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86DD79-F4CA-4DD7-9C78-AC180665F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495508"/>
            <a:ext cx="4426072" cy="43680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4068E8-FAF7-A64C-AB86-88AAF94F03E3}"/>
              </a:ext>
            </a:extLst>
          </p:cNvPr>
          <p:cNvSpPr>
            <a:spLocks noGrp="1"/>
          </p:cNvSpPr>
          <p:nvPr>
            <p:ph type="title"/>
          </p:nvPr>
        </p:nvSpPr>
        <p:spPr>
          <a:xfrm>
            <a:off x="642918" y="1952825"/>
            <a:ext cx="3411973" cy="3635693"/>
          </a:xfrm>
        </p:spPr>
        <p:txBody>
          <a:bodyPr>
            <a:normAutofit/>
          </a:bodyPr>
          <a:lstStyle/>
          <a:p>
            <a:r>
              <a:rPr lang="en-US" sz="2800">
                <a:solidFill>
                  <a:schemeClr val="bg1"/>
                </a:solidFill>
              </a:rPr>
              <a:t>COPIM Open Documentation Site</a:t>
            </a:r>
          </a:p>
        </p:txBody>
      </p:sp>
      <p:sp>
        <p:nvSpPr>
          <p:cNvPr id="12" name="Rectangle 11">
            <a:extLst>
              <a:ext uri="{FF2B5EF4-FFF2-40B4-BE49-F238E27FC236}">
                <a16:creationId xmlns:a16="http://schemas.microsoft.com/office/drawing/2014/main" id="{BCF4857D-F003-4CA1-82AB-00900B100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426072" cy="1514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855050-A75B-4DD0-9B56-8B1C7722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26076" y="1514475"/>
            <a:ext cx="7765922" cy="435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6738EB-6FF0-4AF9-8462-57F4494B8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01324"/>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B791336-FCAA-4174-9303-B3F37486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51" y="5863306"/>
            <a:ext cx="12192001" cy="99469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212158-300D-44D0-9CCE-472C3F669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807463"/>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8521F4-D44A-42C5-9BDB-5CA255540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407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B4760C-C939-6D4B-808B-21FFFAD536CA}"/>
              </a:ext>
            </a:extLst>
          </p:cNvPr>
          <p:cNvSpPr>
            <a:spLocks noGrp="1"/>
          </p:cNvSpPr>
          <p:nvPr>
            <p:ph idx="1"/>
          </p:nvPr>
        </p:nvSpPr>
        <p:spPr>
          <a:xfrm>
            <a:off x="4554093" y="1450466"/>
            <a:ext cx="7634858" cy="4550283"/>
          </a:xfrm>
        </p:spPr>
        <p:txBody>
          <a:bodyPr>
            <a:normAutofit/>
          </a:bodyPr>
          <a:lstStyle/>
          <a:p>
            <a:pPr marL="285750" indent="-285750">
              <a:lnSpc>
                <a:spcPct val="130000"/>
              </a:lnSpc>
              <a:buFont typeface="Arial" panose="020B0604020202020204" pitchFamily="34" charset="0"/>
              <a:buChar char="•"/>
            </a:pPr>
            <a:r>
              <a:rPr lang="en-US" sz="1600" b="0" dirty="0"/>
              <a:t>Moore, S., &amp; </a:t>
            </a:r>
            <a:r>
              <a:rPr lang="en-US" sz="1600" b="0" dirty="0" err="1"/>
              <a:t>Adema</a:t>
            </a:r>
            <a:r>
              <a:rPr lang="en-US" sz="1600" b="0" dirty="0"/>
              <a:t>, J. (2020). Community Governance Explored. </a:t>
            </a:r>
            <a:r>
              <a:rPr lang="en-US" sz="1600" b="0" i="1" dirty="0"/>
              <a:t>COPIM</a:t>
            </a:r>
            <a:r>
              <a:rPr lang="en-US" sz="1600" b="0" dirty="0"/>
              <a:t>. </a:t>
            </a:r>
            <a:r>
              <a:rPr lang="en-US" sz="1600" b="0" dirty="0">
                <a:hlinkClick r:id="rId2"/>
              </a:rPr>
              <a:t>https://doi.org/10.21428/785a6451.20a5c646</a:t>
            </a:r>
            <a:endParaRPr lang="en-US" sz="1600" b="0" dirty="0"/>
          </a:p>
          <a:p>
            <a:pPr marL="285750" indent="-285750">
              <a:lnSpc>
                <a:spcPct val="130000"/>
              </a:lnSpc>
              <a:buFont typeface="Arial" panose="020B0604020202020204" pitchFamily="34" charset="0"/>
              <a:buChar char="•"/>
            </a:pPr>
            <a:r>
              <a:rPr lang="en-US" sz="1600" b="0" dirty="0"/>
              <a:t>Moore, S., &amp; </a:t>
            </a:r>
            <a:r>
              <a:rPr lang="en-US" sz="1600" b="0" dirty="0" err="1"/>
              <a:t>Adema</a:t>
            </a:r>
            <a:r>
              <a:rPr lang="en-US" sz="1600" b="0" dirty="0"/>
              <a:t>, J. (2020). COPIM Community Governance Workshop Recap: Part 1. </a:t>
            </a:r>
            <a:r>
              <a:rPr lang="en-US" sz="1600" b="0" i="1" dirty="0"/>
              <a:t>COPIM</a:t>
            </a:r>
            <a:r>
              <a:rPr lang="en-US" sz="1600" b="0" dirty="0"/>
              <a:t>. </a:t>
            </a:r>
            <a:r>
              <a:rPr lang="en-US" sz="1600" b="0" dirty="0">
                <a:hlinkClick r:id="rId3"/>
              </a:rPr>
              <a:t>https://doi.org/10.21428/785a6451.6a3a2ca2</a:t>
            </a:r>
            <a:endParaRPr lang="en-US" sz="1600" b="0" dirty="0"/>
          </a:p>
          <a:p>
            <a:pPr marL="285750" indent="-285750">
              <a:lnSpc>
                <a:spcPct val="130000"/>
              </a:lnSpc>
              <a:buFont typeface="Arial" panose="020B0604020202020204" pitchFamily="34" charset="0"/>
              <a:buChar char="•"/>
            </a:pPr>
            <a:r>
              <a:rPr lang="en-US" sz="1600" b="0" dirty="0"/>
              <a:t>Moore, S., &amp; </a:t>
            </a:r>
            <a:r>
              <a:rPr lang="en-US" sz="1600" b="0" dirty="0" err="1"/>
              <a:t>Adema</a:t>
            </a:r>
            <a:r>
              <a:rPr lang="en-US" sz="1600" b="0" dirty="0"/>
              <a:t>, J. (2020). COPIM Community Governance Workshop Recap: Part 2 - On the Meaning of Community. </a:t>
            </a:r>
            <a:r>
              <a:rPr lang="en-US" sz="1600" b="0" i="1" dirty="0"/>
              <a:t>COPIM</a:t>
            </a:r>
            <a:r>
              <a:rPr lang="en-US" sz="1600" b="0" dirty="0"/>
              <a:t>. </a:t>
            </a:r>
            <a:r>
              <a:rPr lang="en-US" sz="1600" b="0" dirty="0">
                <a:hlinkClick r:id="rId4"/>
              </a:rPr>
              <a:t>https://doi.org/10.21428/785a6451.dfe7dc68</a:t>
            </a:r>
            <a:endParaRPr lang="en-US" sz="1600" b="0" dirty="0"/>
          </a:p>
        </p:txBody>
      </p:sp>
    </p:spTree>
    <p:extLst>
      <p:ext uri="{BB962C8B-B14F-4D97-AF65-F5344CB8AC3E}">
        <p14:creationId xmlns:p14="http://schemas.microsoft.com/office/powerpoint/2010/main" val="338136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A4E7B50-D68C-43EB-930F-EA442A13A9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2822754-E01B-4742-88B9-BE0984BAF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753" y="0"/>
            <a:ext cx="4010247"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87C5BBA-BBE2-4821-96CF-38FC49570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11DA2B-4CF7-4A57-82AC-FA120DE44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D7638-7FC1-F04E-BF44-6F140251F068}"/>
              </a:ext>
            </a:extLst>
          </p:cNvPr>
          <p:cNvSpPr>
            <a:spLocks noGrp="1"/>
          </p:cNvSpPr>
          <p:nvPr>
            <p:ph type="title"/>
          </p:nvPr>
        </p:nvSpPr>
        <p:spPr>
          <a:xfrm>
            <a:off x="793270" y="1284958"/>
            <a:ext cx="6623040" cy="1140580"/>
          </a:xfrm>
        </p:spPr>
        <p:txBody>
          <a:bodyPr>
            <a:normAutofit fontScale="90000"/>
          </a:bodyPr>
          <a:lstStyle/>
          <a:p>
            <a:pPr>
              <a:lnSpc>
                <a:spcPct val="140000"/>
              </a:lnSpc>
            </a:pPr>
            <a:r>
              <a:rPr lang="en-US" sz="2300" b="1" dirty="0">
                <a:latin typeface="Avenir Book" panose="02000503020000020003" pitchFamily="2" charset="0"/>
              </a:rPr>
              <a:t>COPIM (Community-led Open Publication Infrastructures for Monographs)</a:t>
            </a:r>
          </a:p>
        </p:txBody>
      </p:sp>
      <p:sp>
        <p:nvSpPr>
          <p:cNvPr id="3" name="Content Placeholder 2">
            <a:extLst>
              <a:ext uri="{FF2B5EF4-FFF2-40B4-BE49-F238E27FC236}">
                <a16:creationId xmlns:a16="http://schemas.microsoft.com/office/drawing/2014/main" id="{0625FE0E-8B2D-F149-98FE-D8BC25769020}"/>
              </a:ext>
            </a:extLst>
          </p:cNvPr>
          <p:cNvSpPr>
            <a:spLocks noGrp="1"/>
          </p:cNvSpPr>
          <p:nvPr>
            <p:ph idx="1"/>
          </p:nvPr>
        </p:nvSpPr>
        <p:spPr>
          <a:xfrm>
            <a:off x="787179" y="2624122"/>
            <a:ext cx="6936447" cy="3728243"/>
          </a:xfrm>
        </p:spPr>
        <p:txBody>
          <a:bodyPr anchor="t">
            <a:normAutofit/>
          </a:bodyPr>
          <a:lstStyle/>
          <a:p>
            <a:pPr marL="457560" indent="-457200">
              <a:lnSpc>
                <a:spcPct val="100000"/>
              </a:lnSpc>
              <a:spcBef>
                <a:spcPts val="1199"/>
              </a:spcBef>
              <a:buClr>
                <a:srgbClr val="F0A22E"/>
              </a:buClr>
              <a:buFont typeface="Arial" panose="020B0604020202020204" pitchFamily="34" charset="0"/>
              <a:buChar char="•"/>
            </a:pPr>
            <a:r>
              <a:rPr lang="en-US" sz="2000" b="0" spc="-1" dirty="0">
                <a:latin typeface="Avenir Book" panose="02000503020000020003" pitchFamily="2" charset="0"/>
                <a:ea typeface="Corbel"/>
              </a:rPr>
              <a:t>3 years: November 1</a:t>
            </a:r>
            <a:r>
              <a:rPr lang="en-US" sz="2000" b="0" spc="-1" baseline="30000" dirty="0">
                <a:latin typeface="Avenir Book" panose="02000503020000020003" pitchFamily="2" charset="0"/>
                <a:ea typeface="Corbel"/>
              </a:rPr>
              <a:t>st</a:t>
            </a:r>
            <a:r>
              <a:rPr lang="en-US" sz="2000" b="0" spc="-1" dirty="0">
                <a:latin typeface="Avenir Book" panose="02000503020000020003" pitchFamily="2" charset="0"/>
                <a:ea typeface="Corbel"/>
              </a:rPr>
              <a:t> 2019 – 31 October 2022</a:t>
            </a:r>
          </a:p>
          <a:p>
            <a:pPr marL="457560" indent="-457200">
              <a:lnSpc>
                <a:spcPct val="100000"/>
              </a:lnSpc>
              <a:spcBef>
                <a:spcPts val="1199"/>
              </a:spcBef>
              <a:buClr>
                <a:srgbClr val="F0A22E"/>
              </a:buClr>
              <a:buFont typeface="Arial" panose="020B0604020202020204" pitchFamily="34" charset="0"/>
              <a:buChar char="•"/>
            </a:pPr>
            <a:endParaRPr lang="en-US" sz="200" b="0" spc="-1" dirty="0">
              <a:latin typeface="Avenir Book" panose="02000503020000020003" pitchFamily="2" charset="0"/>
            </a:endParaRPr>
          </a:p>
          <a:p>
            <a:pPr marL="457560" indent="-457200">
              <a:lnSpc>
                <a:spcPct val="100000"/>
              </a:lnSpc>
              <a:spcBef>
                <a:spcPts val="1199"/>
              </a:spcBef>
              <a:buClr>
                <a:srgbClr val="F0A22E"/>
              </a:buClr>
              <a:buFont typeface="Arial" panose="020B0604020202020204" pitchFamily="34" charset="0"/>
              <a:buChar char="•"/>
            </a:pPr>
            <a:r>
              <a:rPr lang="en-US" sz="2000" b="0" spc="-1" dirty="0">
                <a:latin typeface="Avenir Book" panose="02000503020000020003" pitchFamily="2" charset="0"/>
                <a:ea typeface="DejaVu Sans"/>
              </a:rPr>
              <a:t>Funded by Research England, Arcadia, and by contributions from consortium partners</a:t>
            </a:r>
            <a:endParaRPr lang="en-US" sz="200" b="0" spc="-1" dirty="0">
              <a:latin typeface="Avenir Book" panose="02000503020000020003" pitchFamily="2" charset="0"/>
            </a:endParaRPr>
          </a:p>
          <a:p>
            <a:pPr marL="457560" indent="-457200">
              <a:lnSpc>
                <a:spcPct val="100000"/>
              </a:lnSpc>
              <a:spcBef>
                <a:spcPts val="1199"/>
              </a:spcBef>
              <a:buClr>
                <a:srgbClr val="F0A22E"/>
              </a:buClr>
              <a:buFont typeface="Arial" panose="020B0604020202020204" pitchFamily="34" charset="0"/>
              <a:buChar char="•"/>
            </a:pPr>
            <a:r>
              <a:rPr lang="en-US" sz="2000" b="0" spc="-1" dirty="0">
                <a:latin typeface="Avenir Book" panose="02000503020000020003" pitchFamily="2" charset="0"/>
                <a:ea typeface="Corbel"/>
              </a:rPr>
              <a:t>An international consortium of universities, scholar-led open access presses, libraries, and infrastructure providers</a:t>
            </a:r>
          </a:p>
          <a:p>
            <a:pPr marL="457560" indent="-457200">
              <a:lnSpc>
                <a:spcPct val="100000"/>
              </a:lnSpc>
              <a:spcBef>
                <a:spcPts val="1199"/>
              </a:spcBef>
              <a:buClr>
                <a:srgbClr val="F0A22E"/>
              </a:buClr>
              <a:buFont typeface="Arial" panose="020B0604020202020204" pitchFamily="34" charset="0"/>
              <a:buChar char="•"/>
            </a:pPr>
            <a:r>
              <a:rPr lang="en-US" sz="2000" b="0" spc="-1" dirty="0">
                <a:latin typeface="Avenir Book" panose="02000503020000020003" pitchFamily="2" charset="0"/>
                <a:hlinkClick r:id="rId3"/>
              </a:rPr>
              <a:t>https://www.copim.ac.uk/</a:t>
            </a:r>
            <a:r>
              <a:rPr lang="en-US" sz="2000" b="0" spc="-1" dirty="0">
                <a:latin typeface="Avenir Book" panose="02000503020000020003" pitchFamily="2" charset="0"/>
              </a:rPr>
              <a:t> and </a:t>
            </a:r>
            <a:r>
              <a:rPr lang="en-US" sz="2000" b="0" spc="-1" dirty="0">
                <a:latin typeface="Avenir Book" panose="02000503020000020003" pitchFamily="2" charset="0"/>
                <a:hlinkClick r:id="rId4"/>
              </a:rPr>
              <a:t>https://copim.pubpub.org/</a:t>
            </a:r>
            <a:endParaRPr lang="en-US" sz="2000" b="0" spc="-1" dirty="0">
              <a:latin typeface="Avenir Book" panose="02000503020000020003" pitchFamily="2" charset="0"/>
            </a:endParaRPr>
          </a:p>
          <a:p>
            <a:pPr marL="457560" indent="-457200">
              <a:lnSpc>
                <a:spcPct val="130000"/>
              </a:lnSpc>
              <a:spcBef>
                <a:spcPts val="1199"/>
              </a:spcBef>
              <a:buClr>
                <a:srgbClr val="F0A22E"/>
              </a:buClr>
            </a:pPr>
            <a:endParaRPr lang="en-US" sz="1500" spc="-1" dirty="0"/>
          </a:p>
          <a:p>
            <a:pPr>
              <a:lnSpc>
                <a:spcPct val="130000"/>
              </a:lnSpc>
            </a:pPr>
            <a:endParaRPr lang="en-US" sz="1500" dirty="0"/>
          </a:p>
        </p:txBody>
      </p:sp>
      <p:pic>
        <p:nvPicPr>
          <p:cNvPr id="5" name="Picture 4">
            <a:extLst>
              <a:ext uri="{FF2B5EF4-FFF2-40B4-BE49-F238E27FC236}">
                <a16:creationId xmlns:a16="http://schemas.microsoft.com/office/drawing/2014/main" id="{496A43BD-9FA8-9942-9D5B-B363A27395CF}"/>
              </a:ext>
            </a:extLst>
          </p:cNvPr>
          <p:cNvPicPr>
            <a:picLocks noChangeAspect="1"/>
          </p:cNvPicPr>
          <p:nvPr/>
        </p:nvPicPr>
        <p:blipFill>
          <a:blip r:embed="rId5"/>
          <a:stretch>
            <a:fillRect/>
          </a:stretch>
        </p:blipFill>
        <p:spPr>
          <a:xfrm>
            <a:off x="8678977" y="1855248"/>
            <a:ext cx="3015800" cy="957516"/>
          </a:xfrm>
          <a:prstGeom prst="rect">
            <a:avLst/>
          </a:prstGeom>
        </p:spPr>
      </p:pic>
      <p:pic>
        <p:nvPicPr>
          <p:cNvPr id="6" name="Content Placeholder 5">
            <a:extLst>
              <a:ext uri="{FF2B5EF4-FFF2-40B4-BE49-F238E27FC236}">
                <a16:creationId xmlns:a16="http://schemas.microsoft.com/office/drawing/2014/main" id="{F479C94D-4929-0B4E-9A33-9AF5FA49A4C0}"/>
              </a:ext>
            </a:extLst>
          </p:cNvPr>
          <p:cNvPicPr>
            <a:picLocks noChangeAspect="1"/>
          </p:cNvPicPr>
          <p:nvPr/>
        </p:nvPicPr>
        <p:blipFill>
          <a:blip r:embed="rId6"/>
          <a:stretch>
            <a:fillRect/>
          </a:stretch>
        </p:blipFill>
        <p:spPr>
          <a:xfrm>
            <a:off x="8677257" y="4405790"/>
            <a:ext cx="3017520" cy="792099"/>
          </a:xfrm>
          <a:prstGeom prst="rect">
            <a:avLst/>
          </a:prstGeom>
        </p:spPr>
      </p:pic>
      <p:sp>
        <p:nvSpPr>
          <p:cNvPr id="20" name="Rectangle 19">
            <a:extLst>
              <a:ext uri="{FF2B5EF4-FFF2-40B4-BE49-F238E27FC236}">
                <a16:creationId xmlns:a16="http://schemas.microsoft.com/office/drawing/2014/main" id="{C1CF7BFC-0A02-4106-88A8-CCC0D9444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304E59-B4DC-4CA3-89F1-5C88000E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3167A8C-FFEF-4D1B-8459-E2BB5C04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A3DFBE-30A6-4BDE-9238-14F3652B4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5DCA835-3A68-4F79-8083-F784410C9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6072" y="3561468"/>
            <a:ext cx="3995928"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D58152-D1F0-EC41-A61A-66F4849CE132}"/>
              </a:ext>
            </a:extLst>
          </p:cNvPr>
          <p:cNvSpPr txBox="1"/>
          <p:nvPr/>
        </p:nvSpPr>
        <p:spPr>
          <a:xfrm>
            <a:off x="2971800" y="885825"/>
            <a:ext cx="184731" cy="369332"/>
          </a:xfrm>
          <a:prstGeom prst="rect">
            <a:avLst/>
          </a:prstGeom>
          <a:noFill/>
        </p:spPr>
        <p:txBody>
          <a:bodyPr wrap="none" rtlCol="0">
            <a:spAutoFit/>
          </a:bodyPr>
          <a:lstStyle/>
          <a:p>
            <a:endParaRPr lang="en-US" dirty="0"/>
          </a:p>
        </p:txBody>
      </p:sp>
      <p:pic>
        <p:nvPicPr>
          <p:cNvPr id="17" name="Picture 6">
            <a:extLst>
              <a:ext uri="{FF2B5EF4-FFF2-40B4-BE49-F238E27FC236}">
                <a16:creationId xmlns:a16="http://schemas.microsoft.com/office/drawing/2014/main" id="{33B50009-EBA3-4D44-9322-0DA3AB9B5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179" y="-156554"/>
            <a:ext cx="2492053" cy="114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87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FFC000"/>
        </a:solidFill>
        <a:effectLst/>
      </p:bgPr>
    </p:bg>
    <p:spTree>
      <p:nvGrpSpPr>
        <p:cNvPr id="1" name=""/>
        <p:cNvGrpSpPr/>
        <p:nvPr/>
      </p:nvGrpSpPr>
      <p:grpSpPr bwMode="auto">
        <a:xfrm>
          <a:off x="0" y="0"/>
          <a:ext cx="0" cy="0"/>
          <a:chOff x="0" y="0"/>
          <a:chExt cx="0" cy="0"/>
        </a:xfrm>
      </p:grpSpPr>
      <p:sp useBgFill="1">
        <p:nvSpPr>
          <p:cNvPr id="22" name="Rectangle 21">
            <a:extLst>
              <a:ext uri="{FF2B5EF4-FFF2-40B4-BE49-F238E27FC236}">
                <a16:creationId xmlns:a16="http://schemas.microsoft.com/office/drawing/2014/main" id="{7BC06BCF-7320-499B-88F4-B5CA302B7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50554E2E-2922-4366-AD14-32C37F7334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4471" y="-4078"/>
            <a:ext cx="3027529"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6" descr="Logo, company name&#10;&#10;Description automatically generated">
            <a:extLst>
              <a:ext uri="{FF2B5EF4-FFF2-40B4-BE49-F238E27FC236}">
                <a16:creationId xmlns:a16="http://schemas.microsoft.com/office/drawing/2014/main" id="{58F7DFC5-1EE1-EB44-971E-E922A81B9837}"/>
              </a:ext>
            </a:extLst>
          </p:cNvPr>
          <p:cNvPicPr>
            <a:picLocks noChangeAspect="1"/>
          </p:cNvPicPr>
          <p:nvPr/>
        </p:nvPicPr>
        <p:blipFill rotWithShape="1">
          <a:blip r:embed="rId3"/>
          <a:srcRect t="2292" r="1" b="1"/>
          <a:stretch/>
        </p:blipFill>
        <p:spPr bwMode="auto">
          <a:xfrm>
            <a:off x="20" y="1063504"/>
            <a:ext cx="9201510" cy="50571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9E960E78-2AB2-44CD-9D6D-3A87531D7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1420" y="6167615"/>
            <a:ext cx="3027529"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F0FF6D8-83C6-4E16-A659-121582CA0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405"/>
            <a:ext cx="9201530"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697F9F0-BF9E-41B1-A538-7AFA9E965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5886" y="1052464"/>
            <a:ext cx="2966113" cy="511515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9D0FB2B-1753-41DC-BEA8-7B80EF89D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909C433-6200-400E-ACC5-60A500486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0328808-6121-4268-B0D0-AB78E2170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6490" y="3396996"/>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76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useBgFill="1">
        <p:nvSpPr>
          <p:cNvPr id="22" name="Rectangle 21">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9723A0-D41B-4C41-8D49-B56A87465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3467"/>
            <a:ext cx="64291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p:cNvPicPr>
            <a:picLocks noChangeAspect="1"/>
          </p:cNvPicPr>
          <p:nvPr/>
        </p:nvPicPr>
        <p:blipFill>
          <a:blip r:embed="rId3"/>
          <a:stretch/>
        </p:blipFill>
        <p:spPr bwMode="auto">
          <a:xfrm>
            <a:off x="979128" y="2294370"/>
            <a:ext cx="10233744" cy="3402719"/>
          </a:xfrm>
          <a:prstGeom prst="rect">
            <a:avLst/>
          </a:prstGeom>
        </p:spPr>
      </p:pic>
      <p:sp>
        <p:nvSpPr>
          <p:cNvPr id="26" name="Rectangle 25">
            <a:extLst>
              <a:ext uri="{FF2B5EF4-FFF2-40B4-BE49-F238E27FC236}">
                <a16:creationId xmlns:a16="http://schemas.microsoft.com/office/drawing/2014/main" id="{CB8E2193-D83A-4F93-AA5A-6B128ADC2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15" y="6214533"/>
            <a:ext cx="11599127" cy="64346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465BEC9-9A64-4330-A094-2323D0EE1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91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1DA58A-A755-4FCE-9BED-1E4AD6C9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146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E23EFB5-5855-497F-AC57-6C1941487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184551"/>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01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ounded Rectangle 1"/>
          <p:cNvSpPr/>
          <p:nvPr/>
        </p:nvSpPr>
        <p:spPr bwMode="auto">
          <a:xfrm>
            <a:off x="3223286" y="518238"/>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rgbClr val="FFFFFF"/>
                </a:solidFill>
                <a:latin typeface="Garamond"/>
                <a:ea typeface="+mn-ea"/>
                <a:cs typeface="Arial"/>
              </a:rPr>
              <a:t> </a:t>
            </a:r>
            <a:r>
              <a:rPr lang="en-GB" sz="2800" b="0" i="0" u="none" strike="noStrike" cap="none" spc="0" dirty="0">
                <a:ln>
                  <a:noFill/>
                </a:ln>
                <a:solidFill>
                  <a:schemeClr val="tx1">
                    <a:lumMod val="75000"/>
                    <a:lumOff val="25000"/>
                  </a:schemeClr>
                </a:solidFill>
                <a:latin typeface="Garamond"/>
                <a:ea typeface="+mn-ea"/>
                <a:cs typeface="Arial"/>
              </a:rPr>
              <a:t>Revenue Infrastructures &amp; Management Platform</a:t>
            </a:r>
            <a:endParaRPr dirty="0">
              <a:solidFill>
                <a:schemeClr val="tx1">
                  <a:lumMod val="75000"/>
                  <a:lumOff val="25000"/>
                </a:schemeClr>
              </a:solidFill>
            </a:endParaRPr>
          </a:p>
        </p:txBody>
      </p:sp>
      <p:sp>
        <p:nvSpPr>
          <p:cNvPr id="5" name="Rounded Rectangle 4"/>
          <p:cNvSpPr/>
          <p:nvPr/>
        </p:nvSpPr>
        <p:spPr bwMode="auto">
          <a:xfrm>
            <a:off x="6195087" y="518238"/>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600" b="0" i="0" u="none" strike="noStrike" cap="none" spc="0" dirty="0">
                <a:ln>
                  <a:noFill/>
                </a:ln>
                <a:solidFill>
                  <a:schemeClr val="tx1">
                    <a:lumMod val="75000"/>
                    <a:lumOff val="25000"/>
                  </a:schemeClr>
                </a:solidFill>
                <a:latin typeface="Garamond"/>
                <a:ea typeface="+mn-ea"/>
                <a:cs typeface="Arial"/>
              </a:rPr>
              <a:t>Knowledge Exchange &amp; Piloting Alternative Business Models</a:t>
            </a:r>
            <a:endParaRPr dirty="0">
              <a:solidFill>
                <a:schemeClr val="tx1">
                  <a:lumMod val="75000"/>
                  <a:lumOff val="25000"/>
                </a:schemeClr>
              </a:solidFill>
            </a:endParaRPr>
          </a:p>
        </p:txBody>
      </p:sp>
      <p:sp>
        <p:nvSpPr>
          <p:cNvPr id="6" name="Rounded Rectangle 5"/>
          <p:cNvSpPr/>
          <p:nvPr/>
        </p:nvSpPr>
        <p:spPr bwMode="auto">
          <a:xfrm>
            <a:off x="9170062" y="518238"/>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chemeClr val="tx1">
                    <a:lumMod val="75000"/>
                    <a:lumOff val="25000"/>
                  </a:schemeClr>
                </a:solidFill>
                <a:latin typeface="Garamond"/>
                <a:ea typeface="+mn-ea"/>
                <a:cs typeface="Arial"/>
              </a:rPr>
              <a:t>Community Governance</a:t>
            </a:r>
            <a:endParaRPr dirty="0">
              <a:solidFill>
                <a:schemeClr val="tx1">
                  <a:lumMod val="75000"/>
                  <a:lumOff val="25000"/>
                </a:schemeClr>
              </a:solidFill>
            </a:endParaRPr>
          </a:p>
        </p:txBody>
      </p:sp>
      <p:sp>
        <p:nvSpPr>
          <p:cNvPr id="7" name="Rounded Rectangle 6"/>
          <p:cNvSpPr/>
          <p:nvPr/>
        </p:nvSpPr>
        <p:spPr bwMode="auto">
          <a:xfrm>
            <a:off x="3237721" y="3391179"/>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chemeClr val="tx1">
                    <a:lumMod val="75000"/>
                    <a:lumOff val="25000"/>
                  </a:schemeClr>
                </a:solidFill>
                <a:latin typeface="Garamond"/>
                <a:ea typeface="+mn-ea"/>
                <a:cs typeface="Arial"/>
              </a:rPr>
              <a:t>Building an Open Dissemination System</a:t>
            </a:r>
            <a:endParaRPr dirty="0">
              <a:solidFill>
                <a:schemeClr val="tx1">
                  <a:lumMod val="75000"/>
                  <a:lumOff val="25000"/>
                </a:schemeClr>
              </a:solidFill>
            </a:endParaRPr>
          </a:p>
        </p:txBody>
      </p:sp>
      <p:sp>
        <p:nvSpPr>
          <p:cNvPr id="8" name="Rounded Rectangle 7"/>
          <p:cNvSpPr/>
          <p:nvPr/>
        </p:nvSpPr>
        <p:spPr bwMode="auto">
          <a:xfrm>
            <a:off x="6195233" y="3391179"/>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chemeClr val="tx1">
                    <a:lumMod val="75000"/>
                    <a:lumOff val="25000"/>
                  </a:schemeClr>
                </a:solidFill>
                <a:latin typeface="Garamond"/>
                <a:ea typeface="+mn-ea"/>
                <a:cs typeface="Arial"/>
              </a:rPr>
              <a:t>Experimenta</a:t>
            </a:r>
            <a:r>
              <a:rPr lang="en-GB" sz="2800" dirty="0">
                <a:solidFill>
                  <a:schemeClr val="tx1">
                    <a:lumMod val="75000"/>
                    <a:lumOff val="25000"/>
                  </a:schemeClr>
                </a:solidFill>
                <a:latin typeface="Garamond"/>
                <a:cs typeface="Arial"/>
              </a:rPr>
              <a:t>l Publishing and </a:t>
            </a:r>
            <a:br>
              <a:rPr lang="en-GB" sz="2800" dirty="0">
                <a:solidFill>
                  <a:schemeClr val="tx1">
                    <a:lumMod val="75000"/>
                    <a:lumOff val="25000"/>
                  </a:schemeClr>
                </a:solidFill>
                <a:latin typeface="Garamond"/>
                <a:cs typeface="Arial"/>
              </a:rPr>
            </a:br>
            <a:r>
              <a:rPr lang="en-GB" sz="2800" dirty="0">
                <a:solidFill>
                  <a:schemeClr val="tx1">
                    <a:lumMod val="75000"/>
                    <a:lumOff val="25000"/>
                  </a:schemeClr>
                </a:solidFill>
                <a:latin typeface="Garamond"/>
                <a:cs typeface="Arial"/>
              </a:rPr>
              <a:t>Re-use</a:t>
            </a:r>
            <a:endParaRPr lang="en-GB" sz="2800" b="0" i="0" u="none" strike="noStrike" cap="none" spc="0" dirty="0">
              <a:ln>
                <a:noFill/>
              </a:ln>
              <a:solidFill>
                <a:schemeClr val="tx1">
                  <a:lumMod val="75000"/>
                  <a:lumOff val="25000"/>
                </a:schemeClr>
              </a:solidFill>
              <a:latin typeface="Garamond"/>
              <a:ea typeface="+mn-ea"/>
              <a:cs typeface="Arial"/>
            </a:endParaRPr>
          </a:p>
        </p:txBody>
      </p:sp>
      <p:sp>
        <p:nvSpPr>
          <p:cNvPr id="9" name="Rounded Rectangle 7"/>
          <p:cNvSpPr/>
          <p:nvPr/>
        </p:nvSpPr>
        <p:spPr bwMode="auto">
          <a:xfrm>
            <a:off x="9170062" y="3429000"/>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chemeClr val="tx1">
                    <a:lumMod val="75000"/>
                    <a:lumOff val="25000"/>
                  </a:schemeClr>
                </a:solidFill>
                <a:latin typeface="Garamond"/>
                <a:ea typeface="+mn-ea"/>
                <a:cs typeface="Arial"/>
              </a:rPr>
              <a:t>Archiving &amp; Digital Preservation</a:t>
            </a:r>
            <a:endParaRPr dirty="0">
              <a:solidFill>
                <a:schemeClr val="tx1">
                  <a:lumMod val="75000"/>
                  <a:lumOff val="25000"/>
                </a:schemeClr>
              </a:solidFill>
            </a:endParaRPr>
          </a:p>
        </p:txBody>
      </p:sp>
      <p:sp>
        <p:nvSpPr>
          <p:cNvPr id="10" name="Rounded Rectangle 5"/>
          <p:cNvSpPr/>
          <p:nvPr/>
        </p:nvSpPr>
        <p:spPr bwMode="auto">
          <a:xfrm>
            <a:off x="248311" y="1904994"/>
            <a:ext cx="2647949" cy="2647949"/>
          </a:xfrm>
          <a:prstGeom prst="roundRect">
            <a:avLst>
              <a:gd name="adj" fmla="val 16667"/>
            </a:avLst>
          </a:prstGeom>
          <a:solidFill>
            <a:srgbClr val="FFC000"/>
          </a:solidFill>
          <a:ln w="25400" cap="flat" cmpd="sng" algn="ctr">
            <a:noFill/>
            <a:prstDash val="solid"/>
          </a:ln>
        </p:spPr>
        <p:txBody>
          <a:bodyPr anchor="ctr"/>
          <a:lstStyle/>
          <a:p>
            <a:pPr marL="0" marR="0" lvl="0" indent="0" algn="ctr" defTabSz="914400">
              <a:lnSpc>
                <a:spcPct val="100000"/>
              </a:lnSpc>
              <a:spcBef>
                <a:spcPts val="0"/>
              </a:spcBef>
              <a:spcAft>
                <a:spcPts val="0"/>
              </a:spcAft>
              <a:buClrTx/>
              <a:buSzTx/>
              <a:buFontTx/>
              <a:buNone/>
              <a:defRPr/>
            </a:pPr>
            <a:r>
              <a:rPr lang="en-GB" sz="2800" b="0" i="0" u="none" strike="noStrike" cap="none" spc="0" dirty="0">
                <a:ln>
                  <a:noFill/>
                </a:ln>
                <a:solidFill>
                  <a:schemeClr val="tx1">
                    <a:lumMod val="75000"/>
                    <a:lumOff val="25000"/>
                  </a:schemeClr>
                </a:solidFill>
                <a:latin typeface="Garamond"/>
                <a:ea typeface="+mn-ea"/>
                <a:cs typeface="Arial"/>
              </a:rPr>
              <a:t>Project </a:t>
            </a:r>
            <a:br>
              <a:rPr lang="en-GB" sz="2800" b="0" i="0" u="none" strike="noStrike" cap="none" spc="0" dirty="0">
                <a:ln>
                  <a:noFill/>
                </a:ln>
                <a:solidFill>
                  <a:schemeClr val="tx1">
                    <a:lumMod val="75000"/>
                    <a:lumOff val="25000"/>
                  </a:schemeClr>
                </a:solidFill>
                <a:latin typeface="Garamond"/>
                <a:ea typeface="+mn-ea"/>
                <a:cs typeface="Arial"/>
              </a:rPr>
            </a:br>
            <a:r>
              <a:rPr lang="en-GB" sz="2800" b="0" i="0" u="none" strike="noStrike" cap="none" spc="0" dirty="0">
                <a:ln>
                  <a:noFill/>
                </a:ln>
                <a:solidFill>
                  <a:schemeClr val="tx1">
                    <a:lumMod val="75000"/>
                    <a:lumOff val="25000"/>
                  </a:schemeClr>
                </a:solidFill>
                <a:latin typeface="Garamond"/>
                <a:ea typeface="+mn-ea"/>
                <a:cs typeface="Arial"/>
              </a:rPr>
              <a:t>Management</a:t>
            </a:r>
          </a:p>
        </p:txBody>
      </p:sp>
      <p:pic>
        <p:nvPicPr>
          <p:cNvPr id="12" name="Picture 1">
            <a:extLst>
              <a:ext uri="{FF2B5EF4-FFF2-40B4-BE49-F238E27FC236}">
                <a16:creationId xmlns:a16="http://schemas.microsoft.com/office/drawing/2014/main" id="{06E10BD3-A5E5-3546-932F-C1B3340332BE}"/>
              </a:ext>
            </a:extLst>
          </p:cNvPr>
          <p:cNvPicPr>
            <a:picLocks noChangeAspect="1"/>
          </p:cNvPicPr>
          <p:nvPr/>
        </p:nvPicPr>
        <p:blipFill>
          <a:blip r:embed="rId3"/>
          <a:stretch/>
        </p:blipFill>
        <p:spPr bwMode="auto">
          <a:xfrm>
            <a:off x="614542" y="5598334"/>
            <a:ext cx="1915486" cy="881587"/>
          </a:xfrm>
          <a:prstGeom prst="rect">
            <a:avLst/>
          </a:prstGeom>
        </p:spPr>
      </p:pic>
    </p:spTree>
    <p:extLst>
      <p:ext uri="{BB962C8B-B14F-4D97-AF65-F5344CB8AC3E}">
        <p14:creationId xmlns:p14="http://schemas.microsoft.com/office/powerpoint/2010/main" val="2954514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A55694EF-78E4-8145-A831-5C4CD6352085}"/>
              </a:ext>
            </a:extLst>
          </p:cNvPr>
          <p:cNvPicPr>
            <a:picLocks noChangeAspect="1"/>
          </p:cNvPicPr>
          <p:nvPr/>
        </p:nvPicPr>
        <p:blipFill>
          <a:blip r:embed="rId2"/>
          <a:stretch>
            <a:fillRect/>
          </a:stretch>
        </p:blipFill>
        <p:spPr>
          <a:xfrm>
            <a:off x="1302581" y="0"/>
            <a:ext cx="9586838" cy="6858000"/>
          </a:xfrm>
          <a:prstGeom prst="rect">
            <a:avLst/>
          </a:prstGeom>
        </p:spPr>
      </p:pic>
    </p:spTree>
    <p:extLst>
      <p:ext uri="{BB962C8B-B14F-4D97-AF65-F5344CB8AC3E}">
        <p14:creationId xmlns:p14="http://schemas.microsoft.com/office/powerpoint/2010/main" val="62037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B59E90-C2E6-4C7B-B62A-9A39E4D13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41B2979-9B0F-4F3C-A912-A0A5339D7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6941"/>
            <a:ext cx="1000102" cy="35728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D88D065-482C-41CF-99A2-50EFB1B94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02" y="1616941"/>
            <a:ext cx="6547110" cy="3572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C2E11-CDD4-7F48-9D85-D618EEB5BA6E}"/>
              </a:ext>
            </a:extLst>
          </p:cNvPr>
          <p:cNvSpPr>
            <a:spLocks noGrp="1"/>
          </p:cNvSpPr>
          <p:nvPr>
            <p:ph type="title"/>
          </p:nvPr>
        </p:nvSpPr>
        <p:spPr>
          <a:xfrm>
            <a:off x="1668219" y="2018361"/>
            <a:ext cx="5408670" cy="2778389"/>
          </a:xfrm>
        </p:spPr>
        <p:txBody>
          <a:bodyPr>
            <a:normAutofit/>
          </a:bodyPr>
          <a:lstStyle/>
          <a:p>
            <a:r>
              <a:rPr lang="en-US" dirty="0">
                <a:solidFill>
                  <a:schemeClr val="bg1"/>
                </a:solidFill>
              </a:rPr>
              <a:t>What is good governance?</a:t>
            </a:r>
          </a:p>
        </p:txBody>
      </p:sp>
      <p:sp>
        <p:nvSpPr>
          <p:cNvPr id="14" name="Rectangle 13">
            <a:extLst>
              <a:ext uri="{FF2B5EF4-FFF2-40B4-BE49-F238E27FC236}">
                <a16:creationId xmlns:a16="http://schemas.microsoft.com/office/drawing/2014/main" id="{23E1A6E1-A101-407D-9872-0506425C7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3564" y="0"/>
            <a:ext cx="4658436" cy="1631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B719278-7F2F-4811-B6C9-3045E7DCC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2088" y="1574051"/>
            <a:ext cx="4626864" cy="36356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49E4F89-BD43-4E3D-88E8-6C7E8AA9F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1574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1153701-84AC-48F8-BF95-FD091301A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254388"/>
            <a:ext cx="7498081" cy="159725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25FF1E9-6522-482B-A20C-EA7AF7CAA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8080"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9D5161-A165-2447-97D4-75FA2C3A123B}"/>
              </a:ext>
            </a:extLst>
          </p:cNvPr>
          <p:cNvSpPr>
            <a:spLocks noGrp="1"/>
          </p:cNvSpPr>
          <p:nvPr>
            <p:ph idx="1"/>
          </p:nvPr>
        </p:nvSpPr>
        <p:spPr>
          <a:xfrm>
            <a:off x="7968404" y="2138901"/>
            <a:ext cx="3580678" cy="2721857"/>
          </a:xfrm>
        </p:spPr>
        <p:txBody>
          <a:bodyPr>
            <a:normAutofit/>
          </a:bodyPr>
          <a:lstStyle/>
          <a:p>
            <a:r>
              <a:rPr lang="en-US" dirty="0"/>
              <a:t>Situatedness</a:t>
            </a:r>
          </a:p>
          <a:p>
            <a:r>
              <a:rPr lang="en-US" dirty="0"/>
              <a:t>Formality</a:t>
            </a:r>
          </a:p>
          <a:p>
            <a:r>
              <a:rPr lang="en-US" dirty="0"/>
              <a:t>Process</a:t>
            </a:r>
          </a:p>
          <a:p>
            <a:r>
              <a:rPr lang="en-US" dirty="0"/>
              <a:t>Diversity</a:t>
            </a:r>
          </a:p>
        </p:txBody>
      </p:sp>
      <p:sp>
        <p:nvSpPr>
          <p:cNvPr id="24" name="Rectangle 23">
            <a:extLst>
              <a:ext uri="{FF2B5EF4-FFF2-40B4-BE49-F238E27FC236}">
                <a16:creationId xmlns:a16="http://schemas.microsoft.com/office/drawing/2014/main" id="{760CEDF7-1225-4242-8C30-EA518372A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517705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558957"/>
      </p:ext>
    </p:extLst>
  </p:cSld>
  <p:clrMapOvr>
    <a:masterClrMapping/>
  </p:clrMapOvr>
</p:sld>
</file>

<file path=ppt/theme/theme1.xml><?xml version="1.0" encoding="utf-8"?>
<a:theme xmlns:a="http://schemas.openxmlformats.org/drawingml/2006/main" name="ShojiVTI">
  <a:themeElements>
    <a:clrScheme name="AnalogousFromLightSeedRightStep">
      <a:dk1>
        <a:srgbClr val="000000"/>
      </a:dk1>
      <a:lt1>
        <a:srgbClr val="FFFFFF"/>
      </a:lt1>
      <a:dk2>
        <a:srgbClr val="412427"/>
      </a:dk2>
      <a:lt2>
        <a:srgbClr val="E2E8E7"/>
      </a:lt2>
      <a:accent1>
        <a:srgbClr val="C6969B"/>
      </a:accent1>
      <a:accent2>
        <a:srgbClr val="BA927F"/>
      </a:accent2>
      <a:accent3>
        <a:srgbClr val="AEA383"/>
      </a:accent3>
      <a:accent4>
        <a:srgbClr val="A0A873"/>
      </a:accent4>
      <a:accent5>
        <a:srgbClr val="93AB81"/>
      </a:accent5>
      <a:accent6>
        <a:srgbClr val="79B078"/>
      </a:accent6>
      <a:hlink>
        <a:srgbClr val="568E88"/>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696</Words>
  <Application>Microsoft Macintosh PowerPoint</Application>
  <PresentationFormat>Widescreen</PresentationFormat>
  <Paragraphs>61</Paragraphs>
  <Slides>16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Meiryo</vt:lpstr>
      <vt:lpstr>Arial</vt:lpstr>
      <vt:lpstr>Avenir Book</vt:lpstr>
      <vt:lpstr>Calibri</vt:lpstr>
      <vt:lpstr>Corbel</vt:lpstr>
      <vt:lpstr>Garamond</vt:lpstr>
      <vt:lpstr>ShojiVTI</vt:lpstr>
      <vt:lpstr>Community Governance Explored - Lessons for COPIM on how to scale small</vt:lpstr>
      <vt:lpstr>https://copim.pubpub.org/</vt:lpstr>
      <vt:lpstr>COPIM Open Documentation Site</vt:lpstr>
      <vt:lpstr>COPIM (Community-led Open Publication Infrastructures for Monographs)</vt:lpstr>
      <vt:lpstr>PowerPoint Presentation</vt:lpstr>
      <vt:lpstr>PowerPoint Presentation</vt:lpstr>
      <vt:lpstr>PowerPoint Presentation</vt:lpstr>
      <vt:lpstr>PowerPoint Presentation</vt:lpstr>
      <vt:lpstr>What is good governance?</vt:lpstr>
      <vt:lpstr>Who or what is our community?</vt:lpstr>
      <vt:lpstr>Community</vt:lpstr>
      <vt:lpstr>Who or what is our community?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Governance Explored - Lessons for COPIM on how to scale small</dc:title>
  <dc:creator>Janneke Adema</dc:creator>
  <cp:lastModifiedBy>Janneke Adema</cp:lastModifiedBy>
  <cp:revision>2</cp:revision>
  <dcterms:created xsi:type="dcterms:W3CDTF">2020-10-21T12:37:56Z</dcterms:created>
  <dcterms:modified xsi:type="dcterms:W3CDTF">2020-10-21T12:43:26Z</dcterms:modified>
</cp:coreProperties>
</file>