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341" r:id="rId3"/>
    <p:sldId id="339" r:id="rId4"/>
    <p:sldId id="338" r:id="rId5"/>
    <p:sldId id="342" r:id="rId6"/>
    <p:sldId id="257" r:id="rId7"/>
    <p:sldId id="259" r:id="rId8"/>
    <p:sldId id="270" r:id="rId9"/>
    <p:sldId id="271" r:id="rId10"/>
    <p:sldId id="337" r:id="rId11"/>
    <p:sldId id="289" r:id="rId12"/>
    <p:sldId id="333" r:id="rId13"/>
    <p:sldId id="290" r:id="rId14"/>
    <p:sldId id="291" r:id="rId15"/>
    <p:sldId id="334" r:id="rId16"/>
    <p:sldId id="294" r:id="rId17"/>
    <p:sldId id="264" r:id="rId18"/>
    <p:sldId id="302" r:id="rId19"/>
    <p:sldId id="3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121" d="100"/>
          <a:sy n="121" d="100"/>
        </p:scale>
        <p:origin x="200" y="30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F644B7-7CC0-6641-B1A3-5688B49740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11741F-8BFE-CA4D-837F-32EA7F0D06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D02652-32E5-F845-8AB5-F253E8AA954F}" type="datetimeFigureOut">
              <a:rPr lang="en-US" smtClean="0"/>
              <a:t>9/10/19</a:t>
            </a:fld>
            <a:endParaRPr lang="en-US"/>
          </a:p>
        </p:txBody>
      </p:sp>
      <p:sp>
        <p:nvSpPr>
          <p:cNvPr id="4" name="Footer Placeholder 3">
            <a:extLst>
              <a:ext uri="{FF2B5EF4-FFF2-40B4-BE49-F238E27FC236}">
                <a16:creationId xmlns:a16="http://schemas.microsoft.com/office/drawing/2014/main" id="{517CBFBA-4329-694E-AC69-1F619C1F18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48992F-366B-3A49-BD21-7831F33EFD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3C226-3875-AD4C-B13A-055714EA7A17}" type="slidenum">
              <a:rPr lang="en-US" smtClean="0"/>
              <a:t>‹#›</a:t>
            </a:fld>
            <a:endParaRPr lang="en-US"/>
          </a:p>
        </p:txBody>
      </p:sp>
    </p:spTree>
    <p:extLst>
      <p:ext uri="{BB962C8B-B14F-4D97-AF65-F5344CB8AC3E}">
        <p14:creationId xmlns:p14="http://schemas.microsoft.com/office/powerpoint/2010/main" val="6486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4E1F9-6202-634A-BE88-4AC7BDC84D16}" type="datetimeFigureOut">
              <a:rPr lang="en-US" smtClean="0"/>
              <a:t>9/10/19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A2EC6-1C8A-BB42-9CF2-475FE9E446BF}" type="slidenum">
              <a:rPr lang="en-US" smtClean="0"/>
              <a:t>‹#›</a:t>
            </a:fld>
            <a:endParaRPr lang="en-US"/>
          </a:p>
        </p:txBody>
      </p:sp>
    </p:spTree>
    <p:extLst>
      <p:ext uri="{BB962C8B-B14F-4D97-AF65-F5344CB8AC3E}">
        <p14:creationId xmlns:p14="http://schemas.microsoft.com/office/powerpoint/2010/main" val="2717796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13</a:t>
            </a:fld>
            <a:endParaRPr lang="en-US"/>
          </a:p>
        </p:txBody>
      </p:sp>
    </p:spTree>
    <p:extLst>
      <p:ext uri="{BB962C8B-B14F-4D97-AF65-F5344CB8AC3E}">
        <p14:creationId xmlns:p14="http://schemas.microsoft.com/office/powerpoint/2010/main" val="169572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17</a:t>
            </a:fld>
            <a:endParaRPr lang="en-US"/>
          </a:p>
        </p:txBody>
      </p:sp>
    </p:spTree>
    <p:extLst>
      <p:ext uri="{BB962C8B-B14F-4D97-AF65-F5344CB8AC3E}">
        <p14:creationId xmlns:p14="http://schemas.microsoft.com/office/powerpoint/2010/main" val="248065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18</a:t>
            </a:fld>
            <a:endParaRPr lang="en-US"/>
          </a:p>
        </p:txBody>
      </p:sp>
    </p:spTree>
    <p:extLst>
      <p:ext uri="{BB962C8B-B14F-4D97-AF65-F5344CB8AC3E}">
        <p14:creationId xmlns:p14="http://schemas.microsoft.com/office/powerpoint/2010/main" val="310822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BC49-F8F5-6C4F-AB74-E0DF0BC737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C0DF1-1521-2A4E-822E-BC489B602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E93631-A259-2148-B0F7-CAAE58F96FDD}"/>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947B912B-EE03-D34E-8EF5-25B9F0A78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E5C54-BD1B-D74D-8105-AF64B460B232}"/>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32508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EAA4-0AF4-A740-99B2-D24419B46E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9BC826-FB30-F043-85B9-D928976D5D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3EF4B-C9DC-734D-9EEF-4CE110CB27CF}"/>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F1BC738E-986A-644E-86C6-0C95CAD9E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D6966-8CDF-1847-B785-65B16A1DEC81}"/>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60118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9AC55-9948-6346-A616-6A2D2065A6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17BE32-65C0-3142-AF16-6A6F06BE45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A8B35-690C-2341-9B12-6A48CE76C43E}"/>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F4AF9EB9-6A3E-7443-A79C-61D0064B8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3DD3-7714-C348-961A-113AF639E4D8}"/>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04842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C979-71DF-DE44-AAAB-C4D10BF43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E6EC9-D29F-9747-9BEE-522899A3A2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D1B00-DA76-2B4E-A48D-CB54893AEBC0}"/>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FDD08CCE-8548-264B-81DB-7B42561E4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B2DB9-739B-874A-B1CE-7E36DBD9C44A}"/>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07734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2739-63FE-6B4E-9D54-4895D596B4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7916C-9F6E-5E4F-95AC-6A8391A51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70A5E2-F072-6F4C-A3E5-0D67ECAA2923}"/>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65891AB4-C81D-7440-8DEF-A9573D5C1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EB5F3-B29A-394B-A565-A065DBBF26DF}"/>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39987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4F03-B392-1342-B73C-C9ADF554A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A77C3-E278-A34B-A994-EC51771F41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4FF02-4EBF-194B-A843-F742A6A0BE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9F527-08EC-AD43-9334-1F90913ECE10}"/>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6" name="Footer Placeholder 5">
            <a:extLst>
              <a:ext uri="{FF2B5EF4-FFF2-40B4-BE49-F238E27FC236}">
                <a16:creationId xmlns:a16="http://schemas.microsoft.com/office/drawing/2014/main" id="{915C0D86-BC03-6641-9AB4-BDDA1391A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BDA8B-2E31-DC40-9449-35E9069D59A2}"/>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43778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C48B-9C71-E44C-A442-E65542AF9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D6975-8FC7-8548-B4ED-F8292F5B3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36498C-A854-D843-8C9C-B011878F7C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3110BF-BA21-B94E-BC0D-D1AB4321E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177FC2-3759-324C-8A62-2237844EB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67986C-9560-3D4F-B729-2A770009977A}"/>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8" name="Footer Placeholder 7">
            <a:extLst>
              <a:ext uri="{FF2B5EF4-FFF2-40B4-BE49-F238E27FC236}">
                <a16:creationId xmlns:a16="http://schemas.microsoft.com/office/drawing/2014/main" id="{C3C7AA0E-6283-C442-B37A-714117C97C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A2502E-6D8D-3641-BE8F-10B9B65A2619}"/>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201446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1AE3-3A14-E041-B121-48EB9FB18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3280F2-2B80-1B4D-A5F5-A7E185368D24}"/>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4" name="Footer Placeholder 3">
            <a:extLst>
              <a:ext uri="{FF2B5EF4-FFF2-40B4-BE49-F238E27FC236}">
                <a16:creationId xmlns:a16="http://schemas.microsoft.com/office/drawing/2014/main" id="{85929EC9-AFDE-C841-8D20-BDE582FBED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FC641-200B-A045-B3D6-7FACBF9B0CF3}"/>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84728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CAED3-A765-434C-923C-065291D5E4DE}"/>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3" name="Footer Placeholder 2">
            <a:extLst>
              <a:ext uri="{FF2B5EF4-FFF2-40B4-BE49-F238E27FC236}">
                <a16:creationId xmlns:a16="http://schemas.microsoft.com/office/drawing/2014/main" id="{C81FA7B0-A2A1-314E-8432-9ADB165D8D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0FC51-CD6E-C14B-93B1-5EAAE2DFD03A}"/>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360285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2300-0DB2-FB4A-80B2-D5A53408C4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613934-4BAE-BD4F-A146-DBF5EE8DA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38442-EF3C-4F41-BFF5-B2AC4B371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8FCF71-07D7-1F41-8AF6-79255587F860}"/>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6" name="Footer Placeholder 5">
            <a:extLst>
              <a:ext uri="{FF2B5EF4-FFF2-40B4-BE49-F238E27FC236}">
                <a16:creationId xmlns:a16="http://schemas.microsoft.com/office/drawing/2014/main" id="{5E4FE665-4852-A647-9EBB-00A36F502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C9EC9-84A5-9F43-84DF-C61EE95D94C1}"/>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185698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F673-98DC-CD4A-8542-FF2B2D53D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0F4B42-5718-F044-87EC-9B3909A7E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27521-E95B-AE43-B8D7-5872A9F60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194CF8-B170-B542-AD7E-F2F32F032629}"/>
              </a:ext>
            </a:extLst>
          </p:cNvPr>
          <p:cNvSpPr>
            <a:spLocks noGrp="1"/>
          </p:cNvSpPr>
          <p:nvPr>
            <p:ph type="dt" sz="half" idx="10"/>
          </p:nvPr>
        </p:nvSpPr>
        <p:spPr/>
        <p:txBody>
          <a:bodyPr/>
          <a:lstStyle/>
          <a:p>
            <a:fld id="{8659CA04-B19E-ED48-AD93-933201928439}" type="datetimeFigureOut">
              <a:rPr lang="en-US" smtClean="0"/>
              <a:t>9/10/19</a:t>
            </a:fld>
            <a:endParaRPr lang="en-US"/>
          </a:p>
        </p:txBody>
      </p:sp>
      <p:sp>
        <p:nvSpPr>
          <p:cNvPr id="6" name="Footer Placeholder 5">
            <a:extLst>
              <a:ext uri="{FF2B5EF4-FFF2-40B4-BE49-F238E27FC236}">
                <a16:creationId xmlns:a16="http://schemas.microsoft.com/office/drawing/2014/main" id="{BE8E02E2-3EEB-DD44-BF6C-44C2E5A65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C4F19-E1CE-4645-9E72-1FE5F486809F}"/>
              </a:ext>
            </a:extLst>
          </p:cNvPr>
          <p:cNvSpPr>
            <a:spLocks noGrp="1"/>
          </p:cNvSpPr>
          <p:nvPr>
            <p:ph type="sldNum" sz="quarter" idx="12"/>
          </p:nvPr>
        </p:nvSpPr>
        <p:spPr/>
        <p:txBody>
          <a:bodyPr/>
          <a:lstStyle/>
          <a:p>
            <a:fld id="{AD8A3469-0B69-8A4B-86F1-62999A3CBF53}" type="slidenum">
              <a:rPr lang="en-US" smtClean="0"/>
              <a:t>‹#›</a:t>
            </a:fld>
            <a:endParaRPr lang="en-US"/>
          </a:p>
        </p:txBody>
      </p:sp>
    </p:spTree>
    <p:extLst>
      <p:ext uri="{BB962C8B-B14F-4D97-AF65-F5344CB8AC3E}">
        <p14:creationId xmlns:p14="http://schemas.microsoft.com/office/powerpoint/2010/main" val="86024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1CFDB-55FB-A443-A4FC-1722C23C8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BE2A0E-F8DD-8B44-9D70-A633613E0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9150B-548B-7947-A31C-FE0B1789A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9CA04-B19E-ED48-AD93-933201928439}" type="datetimeFigureOut">
              <a:rPr lang="en-US" smtClean="0"/>
              <a:t>9/10/19</a:t>
            </a:fld>
            <a:endParaRPr lang="en-US"/>
          </a:p>
        </p:txBody>
      </p:sp>
      <p:sp>
        <p:nvSpPr>
          <p:cNvPr id="5" name="Footer Placeholder 4">
            <a:extLst>
              <a:ext uri="{FF2B5EF4-FFF2-40B4-BE49-F238E27FC236}">
                <a16:creationId xmlns:a16="http://schemas.microsoft.com/office/drawing/2014/main" id="{70F69E8C-D0C5-2440-A2B6-FFCA96AD2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C6DA22-3A5B-EC4B-BDC3-8ACA9DCE5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A3469-0B69-8A4B-86F1-62999A3CBF53}" type="slidenum">
              <a:rPr lang="en-US" smtClean="0"/>
              <a:t>‹#›</a:t>
            </a:fld>
            <a:endParaRPr lang="en-US"/>
          </a:p>
        </p:txBody>
      </p:sp>
    </p:spTree>
    <p:extLst>
      <p:ext uri="{BB962C8B-B14F-4D97-AF65-F5344CB8AC3E}">
        <p14:creationId xmlns:p14="http://schemas.microsoft.com/office/powerpoint/2010/main" val="546116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55C-6B24-EE48-B6A2-7954A1B4D4E0}"/>
              </a:ext>
            </a:extLst>
          </p:cNvPr>
          <p:cNvSpPr>
            <a:spLocks noGrp="1"/>
          </p:cNvSpPr>
          <p:nvPr>
            <p:ph type="title"/>
          </p:nvPr>
        </p:nvSpPr>
        <p:spPr>
          <a:xfrm>
            <a:off x="662152" y="1095375"/>
            <a:ext cx="4729655" cy="1460500"/>
          </a:xfrm>
        </p:spPr>
        <p:txBody>
          <a:bodyPr>
            <a:normAutofit fontScale="90000"/>
          </a:bodyPr>
          <a:lstStyle/>
          <a:p>
            <a:br>
              <a:rPr lang="en-US" dirty="0"/>
            </a:br>
            <a:br>
              <a:rPr lang="en-US" dirty="0"/>
            </a:br>
            <a:br>
              <a:rPr lang="en-US" dirty="0"/>
            </a:br>
            <a:r>
              <a:rPr lang="en-GB" dirty="0">
                <a:latin typeface="Avenir Book" panose="02000503020000020003" pitchFamily="2" charset="0"/>
              </a:rPr>
              <a:t>Experiments in Post-Publishing and </a:t>
            </a:r>
            <a:r>
              <a:rPr lang="en-GB" dirty="0" err="1">
                <a:latin typeface="Avenir Book" panose="02000503020000020003" pitchFamily="2" charset="0"/>
              </a:rPr>
              <a:t>Posthumanities</a:t>
            </a:r>
            <a:r>
              <a:rPr lang="en-GB" dirty="0">
                <a:latin typeface="Avenir Book" panose="02000503020000020003" pitchFamily="2" charset="0"/>
              </a:rPr>
              <a:t> Publishing</a:t>
            </a:r>
            <a:br>
              <a:rPr lang="en-US" dirty="0"/>
            </a:br>
            <a:br>
              <a:rPr lang="en-US" dirty="0"/>
            </a:br>
            <a:endParaRPr lang="en-US" dirty="0"/>
          </a:p>
        </p:txBody>
      </p:sp>
      <p:sp>
        <p:nvSpPr>
          <p:cNvPr id="3" name="Subtitle 2">
            <a:extLst>
              <a:ext uri="{FF2B5EF4-FFF2-40B4-BE49-F238E27FC236}">
                <a16:creationId xmlns:a16="http://schemas.microsoft.com/office/drawing/2014/main" id="{8F8E0ABA-1E9F-6A49-9C0A-AAB0E2B174F5}"/>
              </a:ext>
            </a:extLst>
          </p:cNvPr>
          <p:cNvSpPr>
            <a:spLocks noGrp="1"/>
          </p:cNvSpPr>
          <p:nvPr>
            <p:ph sz="half" idx="1"/>
          </p:nvPr>
        </p:nvSpPr>
        <p:spPr>
          <a:xfrm>
            <a:off x="662152" y="1825625"/>
            <a:ext cx="5181600" cy="4351338"/>
          </a:xfrm>
        </p:spPr>
        <p:txBody>
          <a:bodyPr>
            <a:normAutofit/>
          </a:bodyPr>
          <a:lstStyle/>
          <a:p>
            <a:pPr marL="0" indent="0">
              <a:buNone/>
            </a:pPr>
            <a:endParaRPr lang="en-GB" b="1" dirty="0"/>
          </a:p>
          <a:p>
            <a:pPr marL="0" indent="0">
              <a:buNone/>
            </a:pPr>
            <a:endParaRPr lang="en-GB" sz="1800" b="1" dirty="0"/>
          </a:p>
          <a:p>
            <a:pPr marL="0" indent="0">
              <a:buNone/>
            </a:pPr>
            <a:endParaRPr lang="en-GB" sz="1800" b="1" dirty="0"/>
          </a:p>
          <a:p>
            <a:pPr marL="0" indent="0">
              <a:buNone/>
            </a:pPr>
            <a:endParaRPr lang="en-GB" sz="1800" b="1" dirty="0"/>
          </a:p>
          <a:p>
            <a:pPr marL="0" indent="0">
              <a:buNone/>
            </a:pPr>
            <a:endParaRPr lang="en-GB" sz="1800" dirty="0"/>
          </a:p>
          <a:p>
            <a:pPr marL="0" indent="0">
              <a:buNone/>
            </a:pPr>
            <a:endParaRPr lang="en-GB" sz="1800" dirty="0">
              <a:latin typeface="Avenir Book" panose="02000503020000020003" pitchFamily="2" charset="0"/>
            </a:endParaRPr>
          </a:p>
          <a:p>
            <a:pPr marL="0" indent="0">
              <a:buNone/>
            </a:pPr>
            <a:endParaRPr lang="en-GB" sz="1800" dirty="0">
              <a:latin typeface="Avenir Book" panose="02000503020000020003" pitchFamily="2" charset="0"/>
            </a:endParaRPr>
          </a:p>
          <a:p>
            <a:pPr marL="0" indent="0">
              <a:buNone/>
            </a:pPr>
            <a:r>
              <a:rPr lang="en-GB" sz="1800" dirty="0" err="1">
                <a:latin typeface="Avenir Book" panose="02000503020000020003" pitchFamily="2" charset="0"/>
              </a:rPr>
              <a:t>Janneke</a:t>
            </a:r>
            <a:r>
              <a:rPr lang="en-GB" sz="1800" dirty="0">
                <a:latin typeface="Avenir Book" panose="02000503020000020003" pitchFamily="2" charset="0"/>
              </a:rPr>
              <a:t> </a:t>
            </a:r>
            <a:r>
              <a:rPr lang="en-GB" sz="1800" dirty="0" err="1">
                <a:latin typeface="Avenir Book" panose="02000503020000020003" pitchFamily="2" charset="0"/>
              </a:rPr>
              <a:t>Adema</a:t>
            </a:r>
            <a:endParaRPr lang="en-GB" sz="1800" dirty="0">
              <a:latin typeface="Avenir Book" panose="02000503020000020003" pitchFamily="2" charset="0"/>
            </a:endParaRPr>
          </a:p>
          <a:p>
            <a:pPr marL="0" indent="0">
              <a:buNone/>
            </a:pPr>
            <a:r>
              <a:rPr lang="en-GB" sz="1800" b="1" dirty="0">
                <a:latin typeface="Avenir Black" panose="02000503020000020003" pitchFamily="2" charset="0"/>
              </a:rPr>
              <a:t>Centre for </a:t>
            </a:r>
            <a:r>
              <a:rPr lang="en-GB" sz="1800" b="1" dirty="0" err="1">
                <a:latin typeface="Avenir Black" panose="02000503020000020003" pitchFamily="2" charset="0"/>
              </a:rPr>
              <a:t>Postdigital</a:t>
            </a:r>
            <a:r>
              <a:rPr lang="en-GB" sz="1800" b="1" dirty="0">
                <a:latin typeface="Avenir Black" panose="02000503020000020003" pitchFamily="2" charset="0"/>
              </a:rPr>
              <a:t> Cultures</a:t>
            </a:r>
          </a:p>
          <a:p>
            <a:pPr marL="0" indent="0">
              <a:buNone/>
            </a:pPr>
            <a:r>
              <a:rPr lang="en-GB" sz="1800" dirty="0">
                <a:latin typeface="Avenir Book" panose="02000503020000020003" pitchFamily="2" charset="0"/>
              </a:rPr>
              <a:t>Coventry University</a:t>
            </a:r>
          </a:p>
          <a:p>
            <a:pPr marL="0" indent="0">
              <a:buNone/>
            </a:pPr>
            <a:endParaRPr lang="en-GB" sz="1800" dirty="0">
              <a:latin typeface="Avenir Book" panose="02000503020000020003" pitchFamily="2" charset="0"/>
            </a:endParaRPr>
          </a:p>
        </p:txBody>
      </p:sp>
      <p:pic>
        <p:nvPicPr>
          <p:cNvPr id="6" name="Content Placeholder 5">
            <a:extLst>
              <a:ext uri="{FF2B5EF4-FFF2-40B4-BE49-F238E27FC236}">
                <a16:creationId xmlns:a16="http://schemas.microsoft.com/office/drawing/2014/main" id="{0B50A4CB-35FB-4849-8392-B897F4479257}"/>
              </a:ext>
            </a:extLst>
          </p:cNvPr>
          <p:cNvPicPr>
            <a:picLocks noGrp="1" noChangeAspect="1"/>
          </p:cNvPicPr>
          <p:nvPr>
            <p:ph sz="half" idx="2"/>
          </p:nvPr>
        </p:nvPicPr>
        <p:blipFill>
          <a:blip r:embed="rId2"/>
          <a:stretch>
            <a:fillRect/>
          </a:stretch>
        </p:blipFill>
        <p:spPr>
          <a:xfrm>
            <a:off x="6019800" y="861848"/>
            <a:ext cx="5620407" cy="5045177"/>
          </a:xfrm>
        </p:spPr>
      </p:pic>
      <p:pic>
        <p:nvPicPr>
          <p:cNvPr id="8" name="Picture 7">
            <a:extLst>
              <a:ext uri="{FF2B5EF4-FFF2-40B4-BE49-F238E27FC236}">
                <a16:creationId xmlns:a16="http://schemas.microsoft.com/office/drawing/2014/main" id="{2E8182AD-06FB-2D44-9FA8-4D7200A79441}"/>
              </a:ext>
            </a:extLst>
          </p:cNvPr>
          <p:cNvPicPr>
            <a:picLocks noChangeAspect="1"/>
          </p:cNvPicPr>
          <p:nvPr/>
        </p:nvPicPr>
        <p:blipFill>
          <a:blip r:embed="rId3"/>
          <a:stretch>
            <a:fillRect/>
          </a:stretch>
        </p:blipFill>
        <p:spPr>
          <a:xfrm>
            <a:off x="10397194" y="5905500"/>
            <a:ext cx="1243013" cy="952500"/>
          </a:xfrm>
          <a:prstGeom prst="rect">
            <a:avLst/>
          </a:prstGeom>
        </p:spPr>
      </p:pic>
    </p:spTree>
    <p:extLst>
      <p:ext uri="{BB962C8B-B14F-4D97-AF65-F5344CB8AC3E}">
        <p14:creationId xmlns:p14="http://schemas.microsoft.com/office/powerpoint/2010/main" val="111166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8D11-0818-3246-8FED-999D2CC54F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91AAC40-3123-1247-8730-93517906D613}"/>
              </a:ext>
            </a:extLst>
          </p:cNvPr>
          <p:cNvPicPr>
            <a:picLocks noGrp="1" noChangeAspect="1"/>
          </p:cNvPicPr>
          <p:nvPr>
            <p:ph idx="1"/>
          </p:nvPr>
        </p:nvPicPr>
        <p:blipFill>
          <a:blip r:embed="rId2"/>
          <a:stretch>
            <a:fillRect/>
          </a:stretch>
        </p:blipFill>
        <p:spPr>
          <a:xfrm>
            <a:off x="772574" y="471487"/>
            <a:ext cx="10581226" cy="5691188"/>
          </a:xfrm>
        </p:spPr>
      </p:pic>
    </p:spTree>
    <p:extLst>
      <p:ext uri="{BB962C8B-B14F-4D97-AF65-F5344CB8AC3E}">
        <p14:creationId xmlns:p14="http://schemas.microsoft.com/office/powerpoint/2010/main" val="2359553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403953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2218100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14013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349037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AADD-676C-D14E-9F56-F78115A56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EDCEE0-E490-604E-B96E-E26FF5484AB1}"/>
              </a:ext>
            </a:extLst>
          </p:cNvPr>
          <p:cNvPicPr>
            <a:picLocks noGrp="1" noChangeAspect="1"/>
          </p:cNvPicPr>
          <p:nvPr>
            <p:ph idx="1"/>
          </p:nvPr>
        </p:nvPicPr>
        <p:blipFill>
          <a:blip r:embed="rId2"/>
          <a:stretch>
            <a:fillRect/>
          </a:stretch>
        </p:blipFill>
        <p:spPr>
          <a:xfrm>
            <a:off x="717581" y="585787"/>
            <a:ext cx="10816953" cy="5700713"/>
          </a:xfrm>
        </p:spPr>
      </p:pic>
    </p:spTree>
    <p:extLst>
      <p:ext uri="{BB962C8B-B14F-4D97-AF65-F5344CB8AC3E}">
        <p14:creationId xmlns:p14="http://schemas.microsoft.com/office/powerpoint/2010/main" val="208484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panose="02000503020000020003" pitchFamily="2"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01" y="1390650"/>
            <a:ext cx="11714646" cy="5467350"/>
          </a:xfrm>
        </p:spPr>
      </p:pic>
    </p:spTree>
    <p:extLst>
      <p:ext uri="{BB962C8B-B14F-4D97-AF65-F5344CB8AC3E}">
        <p14:creationId xmlns:p14="http://schemas.microsoft.com/office/powerpoint/2010/main" val="150801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 xmlns:a14="http://schemas.microsoft.com/office/drawing/2010/main">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2987390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5026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E3F1-FE65-2645-908E-5981D3C38B64}"/>
              </a:ext>
            </a:extLst>
          </p:cNvPr>
          <p:cNvSpPr>
            <a:spLocks noGrp="1"/>
          </p:cNvSpPr>
          <p:nvPr>
            <p:ph type="title"/>
          </p:nvPr>
        </p:nvSpPr>
        <p:spPr/>
        <p:txBody>
          <a:bodyPr/>
          <a:lstStyle/>
          <a:p>
            <a:r>
              <a:rPr lang="en-US" dirty="0">
                <a:latin typeface="Avenir Book" panose="02000503020000020003" pitchFamily="2" charset="0"/>
              </a:rPr>
              <a:t>Implications for Doctoral Education</a:t>
            </a:r>
          </a:p>
        </p:txBody>
      </p:sp>
      <p:sp>
        <p:nvSpPr>
          <p:cNvPr id="3" name="Content Placeholder 2">
            <a:extLst>
              <a:ext uri="{FF2B5EF4-FFF2-40B4-BE49-F238E27FC236}">
                <a16:creationId xmlns:a16="http://schemas.microsoft.com/office/drawing/2014/main" id="{7A0036A9-BC18-EC41-A1DF-A89767EF0835}"/>
              </a:ext>
            </a:extLst>
          </p:cNvPr>
          <p:cNvSpPr>
            <a:spLocks noGrp="1"/>
          </p:cNvSpPr>
          <p:nvPr>
            <p:ph idx="1"/>
          </p:nvPr>
        </p:nvSpPr>
        <p:spPr/>
        <p:txBody>
          <a:bodyPr>
            <a:normAutofit lnSpcReduction="10000"/>
          </a:bodyPr>
          <a:lstStyle/>
          <a:p>
            <a:r>
              <a:rPr lang="en-US" dirty="0">
                <a:latin typeface="Avenir Book" panose="02000503020000020003" pitchFamily="2" charset="0"/>
              </a:rPr>
              <a:t>Focus remains on research and not on publishing/communication</a:t>
            </a:r>
          </a:p>
          <a:p>
            <a:r>
              <a:rPr lang="en-US" dirty="0">
                <a:latin typeface="Avenir Book" panose="02000503020000020003" pitchFamily="2" charset="0"/>
              </a:rPr>
              <a:t>Individual PhD-student as author instead of emphasizing the collective nature of scholarship</a:t>
            </a:r>
          </a:p>
          <a:p>
            <a:r>
              <a:rPr lang="en-US" dirty="0">
                <a:latin typeface="Avenir Book" panose="02000503020000020003" pitchFamily="2" charset="0"/>
              </a:rPr>
              <a:t>Thesis as object instead as a processual entity (lack of focus on process as in practice-based research)</a:t>
            </a:r>
          </a:p>
          <a:p>
            <a:r>
              <a:rPr lang="en-US" dirty="0">
                <a:latin typeface="Avenir Book" panose="02000503020000020003" pitchFamily="2" charset="0"/>
              </a:rPr>
              <a:t>Disconnect between the thesis as a publication form and more formal academic publication forms (the article/the monograph)</a:t>
            </a:r>
          </a:p>
          <a:p>
            <a:r>
              <a:rPr lang="en-US" dirty="0">
                <a:latin typeface="Avenir Book" panose="02000503020000020003" pitchFamily="2" charset="0"/>
              </a:rPr>
              <a:t>PhDs are seen as “students” instead as researchers/colleagues in their own right</a:t>
            </a:r>
          </a:p>
        </p:txBody>
      </p:sp>
    </p:spTree>
    <p:extLst>
      <p:ext uri="{BB962C8B-B14F-4D97-AF65-F5344CB8AC3E}">
        <p14:creationId xmlns:p14="http://schemas.microsoft.com/office/powerpoint/2010/main" val="390564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3D472A-DAE0-E547-9F36-DE13DC6EAF95}"/>
              </a:ext>
            </a:extLst>
          </p:cNvPr>
          <p:cNvSpPr txBox="1"/>
          <p:nvPr/>
        </p:nvSpPr>
        <p:spPr>
          <a:xfrm>
            <a:off x="1944413" y="2102069"/>
            <a:ext cx="7325711" cy="2308324"/>
          </a:xfrm>
          <a:prstGeom prst="rect">
            <a:avLst/>
          </a:prstGeom>
          <a:noFill/>
        </p:spPr>
        <p:txBody>
          <a:bodyPr wrap="square" rtlCol="0">
            <a:spAutoFit/>
          </a:bodyPr>
          <a:lstStyle/>
          <a:p>
            <a:r>
              <a:rPr lang="en-US" sz="7200" dirty="0" err="1">
                <a:latin typeface="Avenir Book" panose="02000503020000020003" pitchFamily="2" charset="0"/>
              </a:rPr>
              <a:t>Posthumanities</a:t>
            </a:r>
            <a:r>
              <a:rPr lang="en-US" sz="7200" dirty="0">
                <a:latin typeface="Avenir Book" panose="02000503020000020003" pitchFamily="2" charset="0"/>
              </a:rPr>
              <a:t> Publishing</a:t>
            </a:r>
          </a:p>
        </p:txBody>
      </p:sp>
    </p:spTree>
    <p:extLst>
      <p:ext uri="{BB962C8B-B14F-4D97-AF65-F5344CB8AC3E}">
        <p14:creationId xmlns:p14="http://schemas.microsoft.com/office/powerpoint/2010/main" val="2842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C50B-B0BE-2A49-BD69-5E9968BD9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9B0321-C3C6-3544-BA13-8BE79801211D}"/>
              </a:ext>
            </a:extLst>
          </p:cNvPr>
          <p:cNvSpPr>
            <a:spLocks noGrp="1"/>
          </p:cNvSpPr>
          <p:nvPr>
            <p:ph idx="1"/>
          </p:nvPr>
        </p:nvSpPr>
        <p:spPr>
          <a:xfrm>
            <a:off x="838200" y="1825625"/>
            <a:ext cx="10515600" cy="4351338"/>
          </a:xfrm>
        </p:spPr>
        <p:txBody>
          <a:bodyPr/>
          <a:lstStyle/>
          <a:p>
            <a:pPr lvl="0"/>
            <a:r>
              <a:rPr lang="en-US" dirty="0">
                <a:latin typeface="Avenir Book" panose="02000503020000020003" pitchFamily="2" charset="0"/>
              </a:rPr>
              <a:t>forms of experimental publishing: hybrid, enhanced, remixed and multimodal, iterative, and living, </a:t>
            </a:r>
            <a:r>
              <a:rPr lang="en-US" dirty="0" err="1">
                <a:latin typeface="Avenir Book" panose="02000503020000020003" pitchFamily="2" charset="0"/>
              </a:rPr>
              <a:t>webtexts</a:t>
            </a:r>
            <a:r>
              <a:rPr lang="en-US" dirty="0">
                <a:latin typeface="Avenir Book" panose="02000503020000020003" pitchFamily="2" charset="0"/>
              </a:rPr>
              <a:t> and post-digital works </a:t>
            </a:r>
          </a:p>
          <a:p>
            <a:pPr lvl="0"/>
            <a:r>
              <a:rPr lang="en-US" dirty="0">
                <a:latin typeface="Avenir Book" panose="02000503020000020003" pitchFamily="2" charset="0"/>
              </a:rPr>
              <a:t>alternative forms of distribution: piracy, P2P file-sharing, radical open access, wikis, distributed networks, </a:t>
            </a:r>
            <a:r>
              <a:rPr lang="en-US" dirty="0" err="1">
                <a:latin typeface="Avenir Book" panose="02000503020000020003" pitchFamily="2" charset="0"/>
              </a:rPr>
              <a:t>postdigital</a:t>
            </a:r>
            <a:r>
              <a:rPr lang="en-US" dirty="0">
                <a:latin typeface="Avenir Book" panose="02000503020000020003" pitchFamily="2" charset="0"/>
              </a:rPr>
              <a:t> print </a:t>
            </a:r>
          </a:p>
          <a:p>
            <a:r>
              <a:rPr lang="en-US" dirty="0">
                <a:latin typeface="Avenir Book" panose="02000503020000020003" pitchFamily="2" charset="0"/>
              </a:rPr>
              <a:t>and distributed authorship practices: collaborative, anonymous, including personas, aliases, pseudonyms, as well as machinic, automatic, generative, and algorithmic authorship</a:t>
            </a:r>
          </a:p>
        </p:txBody>
      </p:sp>
    </p:spTree>
    <p:extLst>
      <p:ext uri="{BB962C8B-B14F-4D97-AF65-F5344CB8AC3E}">
        <p14:creationId xmlns:p14="http://schemas.microsoft.com/office/powerpoint/2010/main" val="271372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8173-DF0C-3642-8E30-082EB1E35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914E36-EE41-9E4C-B707-727A931AC7BC}"/>
              </a:ext>
            </a:extLst>
          </p:cNvPr>
          <p:cNvSpPr>
            <a:spLocks noGrp="1"/>
          </p:cNvSpPr>
          <p:nvPr>
            <p:ph idx="1"/>
          </p:nvPr>
        </p:nvSpPr>
        <p:spPr/>
        <p:txBody>
          <a:bodyPr>
            <a:normAutofit/>
          </a:bodyPr>
          <a:lstStyle/>
          <a:p>
            <a:pPr marL="0" indent="0" algn="ctr">
              <a:buNone/>
            </a:pPr>
            <a:r>
              <a:rPr lang="en-US" sz="3600" dirty="0">
                <a:latin typeface="Avenir Book" panose="02000503020000020003" pitchFamily="2" charset="0"/>
              </a:rPr>
              <a:t>”What are the implications of the decentering of the human and of the rise of digital technologies for the humanities, for theory, for how we practice the (digital) humanities, for how we create, perform, disseminate and access it?”</a:t>
            </a:r>
          </a:p>
        </p:txBody>
      </p:sp>
    </p:spTree>
    <p:extLst>
      <p:ext uri="{BB962C8B-B14F-4D97-AF65-F5344CB8AC3E}">
        <p14:creationId xmlns:p14="http://schemas.microsoft.com/office/powerpoint/2010/main" val="361413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3D472A-DAE0-E547-9F36-DE13DC6EAF95}"/>
              </a:ext>
            </a:extLst>
          </p:cNvPr>
          <p:cNvSpPr txBox="1"/>
          <p:nvPr/>
        </p:nvSpPr>
        <p:spPr>
          <a:xfrm>
            <a:off x="1902372" y="2543503"/>
            <a:ext cx="7325711" cy="1200329"/>
          </a:xfrm>
          <a:prstGeom prst="rect">
            <a:avLst/>
          </a:prstGeom>
          <a:noFill/>
        </p:spPr>
        <p:txBody>
          <a:bodyPr wrap="square" rtlCol="0">
            <a:spAutoFit/>
          </a:bodyPr>
          <a:lstStyle/>
          <a:p>
            <a:r>
              <a:rPr lang="en-US" sz="7200" dirty="0">
                <a:latin typeface="Avenir Book" panose="02000503020000020003" pitchFamily="2" charset="0"/>
              </a:rPr>
              <a:t>Post-Publishing</a:t>
            </a:r>
          </a:p>
        </p:txBody>
      </p:sp>
    </p:spTree>
    <p:extLst>
      <p:ext uri="{BB962C8B-B14F-4D97-AF65-F5344CB8AC3E}">
        <p14:creationId xmlns:p14="http://schemas.microsoft.com/office/powerpoint/2010/main" val="429450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654EC-950B-A443-9D44-022703F21F9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F920287-4CA9-ED4F-8CE8-E6D90FCAFF25}"/>
              </a:ext>
            </a:extLst>
          </p:cNvPr>
          <p:cNvPicPr>
            <a:picLocks noGrp="1" noChangeAspect="1"/>
          </p:cNvPicPr>
          <p:nvPr>
            <p:ph sz="half" idx="1"/>
          </p:nvPr>
        </p:nvPicPr>
        <p:blipFill>
          <a:blip r:embed="rId2"/>
          <a:stretch>
            <a:fillRect/>
          </a:stretch>
        </p:blipFill>
        <p:spPr>
          <a:xfrm>
            <a:off x="0" y="-1"/>
            <a:ext cx="8639503" cy="6873565"/>
          </a:xfrm>
        </p:spPr>
      </p:pic>
      <p:sp>
        <p:nvSpPr>
          <p:cNvPr id="8" name="Content Placeholder 7">
            <a:extLst>
              <a:ext uri="{FF2B5EF4-FFF2-40B4-BE49-F238E27FC236}">
                <a16:creationId xmlns:a16="http://schemas.microsoft.com/office/drawing/2014/main" id="{DEC3550C-5B53-EE4D-AD57-CA1132492A86}"/>
              </a:ext>
            </a:extLst>
          </p:cNvPr>
          <p:cNvSpPr>
            <a:spLocks noGrp="1"/>
          </p:cNvSpPr>
          <p:nvPr>
            <p:ph sz="half" idx="2"/>
          </p:nvPr>
        </p:nvSpPr>
        <p:spPr>
          <a:xfrm>
            <a:off x="6348248" y="2345912"/>
            <a:ext cx="6903985" cy="3310760"/>
          </a:xfrm>
        </p:spPr>
        <p:txBody>
          <a:bodyPr/>
          <a:lstStyle/>
          <a:p>
            <a:pPr marL="2286000" lvl="5" indent="0">
              <a:buNone/>
            </a:pPr>
            <a:r>
              <a:rPr lang="en-US" dirty="0"/>
              <a:t>	</a:t>
            </a:r>
          </a:p>
          <a:p>
            <a:pPr marL="2286000" lvl="5" indent="0">
              <a:buNone/>
            </a:pPr>
            <a:endParaRPr lang="en-US" dirty="0"/>
          </a:p>
          <a:p>
            <a:pPr marL="2286000" lvl="5" indent="0">
              <a:buNone/>
            </a:pPr>
            <a:r>
              <a:rPr lang="en-US" dirty="0"/>
              <a:t>       </a:t>
            </a:r>
            <a:r>
              <a:rPr lang="en-US" sz="3200" dirty="0">
                <a:latin typeface="Avenir Book" panose="02000503020000020003" pitchFamily="2" charset="0"/>
              </a:rPr>
              <a:t>HTTPS://POST-PUBLISHING.ORG</a:t>
            </a:r>
          </a:p>
        </p:txBody>
      </p:sp>
    </p:spTree>
    <p:extLst>
      <p:ext uri="{BB962C8B-B14F-4D97-AF65-F5344CB8AC3E}">
        <p14:creationId xmlns:p14="http://schemas.microsoft.com/office/powerpoint/2010/main" val="344244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9E29-7E1D-5C45-A3BA-17C48CFB8B5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14A0029-661C-014A-8A4F-6D773BFAEAB1}"/>
              </a:ext>
            </a:extLst>
          </p:cNvPr>
          <p:cNvPicPr>
            <a:picLocks noGrp="1" noChangeAspect="1"/>
          </p:cNvPicPr>
          <p:nvPr>
            <p:ph sz="half" idx="1"/>
          </p:nvPr>
        </p:nvPicPr>
        <p:blipFill>
          <a:blip r:embed="rId2"/>
          <a:stretch>
            <a:fillRect/>
          </a:stretch>
        </p:blipFill>
        <p:spPr>
          <a:xfrm>
            <a:off x="144517" y="990022"/>
            <a:ext cx="11479924" cy="4336859"/>
          </a:xfrm>
        </p:spPr>
      </p:pic>
      <p:sp>
        <p:nvSpPr>
          <p:cNvPr id="4" name="Content Placeholder 3">
            <a:extLst>
              <a:ext uri="{FF2B5EF4-FFF2-40B4-BE49-F238E27FC236}">
                <a16:creationId xmlns:a16="http://schemas.microsoft.com/office/drawing/2014/main" id="{EB198EE9-C224-8C43-B7AB-7C62AC8A446F}"/>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60853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405" y="-91121"/>
            <a:ext cx="8673395" cy="1622456"/>
          </a:xfrm>
        </p:spPr>
        <p:txBody>
          <a:bodyPr>
            <a:normAutofit/>
          </a:bodyPr>
          <a:lstStyle/>
          <a:p>
            <a:pPr algn="ctr"/>
            <a:br>
              <a:rPr lang="en-GB" sz="2800" b="1" dirty="0">
                <a:latin typeface="Avenir Book"/>
                <a:cs typeface="Avenir Book"/>
              </a:rPr>
            </a:br>
            <a:r>
              <a:rPr lang="en-GB" sz="2800" b="1" dirty="0">
                <a:latin typeface="Avenir Book"/>
                <a:cs typeface="Avenir Book"/>
              </a:rPr>
              <a:t>Living Books about Life (Open Humanities Press)</a:t>
            </a:r>
            <a:br>
              <a:rPr lang="en-GB" sz="2800" b="1" dirty="0">
                <a:latin typeface="Avenir Book"/>
                <a:cs typeface="Avenir Book"/>
              </a:rPr>
            </a:br>
            <a:endParaRPr lang="en-GB" sz="2800" b="1" dirty="0">
              <a:latin typeface="Avenir Book"/>
              <a:cs typeface="Avenir Boo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05" y="1097792"/>
            <a:ext cx="8816270" cy="5379895"/>
          </a:xfrm>
          <a:prstGeom prst="rect">
            <a:avLst/>
          </a:prstGeom>
        </p:spPr>
      </p:pic>
      <p:sp>
        <p:nvSpPr>
          <p:cNvPr id="5" name="Content Placeholder 4"/>
          <p:cNvSpPr>
            <a:spLocks noGrp="1"/>
          </p:cNvSpPr>
          <p:nvPr>
            <p:ph idx="1"/>
          </p:nvPr>
        </p:nvSpPr>
        <p:spPr>
          <a:xfrm>
            <a:off x="8198068" y="5738648"/>
            <a:ext cx="2966545" cy="896694"/>
          </a:xfrm>
        </p:spPr>
        <p:txBody>
          <a:bodyPr>
            <a:normAutofit/>
          </a:bodyPr>
          <a:lstStyle/>
          <a:p>
            <a:pPr marL="0" indent="0">
              <a:buNone/>
            </a:pPr>
            <a:r>
              <a:rPr lang="en-GB" sz="1200" b="1" dirty="0" err="1">
                <a:latin typeface="Avenir Book" panose="02000503020000020003" pitchFamily="2" charset="0"/>
              </a:rPr>
              <a:t>livingbooksaboutlife.org</a:t>
            </a:r>
            <a:br>
              <a:rPr lang="en-GB" sz="1200" b="1" dirty="0">
                <a:latin typeface="Avenir Book" panose="02000503020000020003" pitchFamily="2" charset="0"/>
              </a:rPr>
            </a:br>
            <a:endParaRPr lang="en-US" sz="1200" b="1" dirty="0">
              <a:latin typeface="Avenir Book" panose="02000503020000020003" pitchFamily="2" charset="0"/>
            </a:endParaRPr>
          </a:p>
        </p:txBody>
      </p:sp>
    </p:spTree>
    <p:extLst>
      <p:ext uri="{BB962C8B-B14F-4D97-AF65-F5344CB8AC3E}">
        <p14:creationId xmlns:p14="http://schemas.microsoft.com/office/powerpoint/2010/main" val="4169261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Bookman Old Style"/>
              <a:cs typeface="Bookman Old Style"/>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28601"/>
            <a:ext cx="10406063" cy="6443662"/>
          </a:xfrm>
        </p:spPr>
      </p:pic>
    </p:spTree>
    <p:extLst>
      <p:ext uri="{BB962C8B-B14F-4D97-AF65-F5344CB8AC3E}">
        <p14:creationId xmlns:p14="http://schemas.microsoft.com/office/powerpoint/2010/main" val="357047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5521</TotalTime>
  <Words>223</Words>
  <Application>Microsoft Macintosh PowerPoint</Application>
  <PresentationFormat>Widescreen</PresentationFormat>
  <Paragraphs>33</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Black</vt:lpstr>
      <vt:lpstr>Avenir Book</vt:lpstr>
      <vt:lpstr>Bookman Old Style</vt:lpstr>
      <vt:lpstr>Calibri</vt:lpstr>
      <vt:lpstr>Calibri Light</vt:lpstr>
      <vt:lpstr>Office Theme</vt:lpstr>
      <vt:lpstr>   Experiments in Post-Publishing and Posthumanities Publishing  </vt:lpstr>
      <vt:lpstr>PowerPoint Presentation</vt:lpstr>
      <vt:lpstr>PowerPoint Presentation</vt:lpstr>
      <vt:lpstr>PowerPoint Presentation</vt:lpstr>
      <vt:lpstr>PowerPoint Presentation</vt:lpstr>
      <vt:lpstr>PowerPoint Presentation</vt:lpstr>
      <vt:lpstr>PowerPoint Presentation</vt:lpstr>
      <vt:lpstr> Living Books about Life (Open Humanities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Print design versioning</vt:lpstr>
      <vt:lpstr>Implications for Doctoral Education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Posthumanities Publishing    </dc:title>
  <dc:creator>JA</dc:creator>
  <cp:lastModifiedBy>JA</cp:lastModifiedBy>
  <cp:revision>21</cp:revision>
  <dcterms:created xsi:type="dcterms:W3CDTF">2019-05-10T09:07:35Z</dcterms:created>
  <dcterms:modified xsi:type="dcterms:W3CDTF">2019-09-10T12:15:09Z</dcterms:modified>
</cp:coreProperties>
</file>