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338" r:id="rId3"/>
    <p:sldId id="332" r:id="rId4"/>
    <p:sldId id="341" r:id="rId5"/>
    <p:sldId id="339" r:id="rId6"/>
    <p:sldId id="342" r:id="rId7"/>
    <p:sldId id="343" r:id="rId8"/>
    <p:sldId id="259" r:id="rId9"/>
    <p:sldId id="352" r:id="rId10"/>
    <p:sldId id="270" r:id="rId11"/>
    <p:sldId id="271" r:id="rId12"/>
    <p:sldId id="337" r:id="rId13"/>
    <p:sldId id="353" r:id="rId14"/>
    <p:sldId id="289" r:id="rId15"/>
    <p:sldId id="333" r:id="rId16"/>
    <p:sldId id="290" r:id="rId17"/>
    <p:sldId id="291" r:id="rId18"/>
    <p:sldId id="294" r:id="rId19"/>
    <p:sldId id="264" r:id="rId20"/>
    <p:sldId id="354" r:id="rId21"/>
    <p:sldId id="350" r:id="rId22"/>
    <p:sldId id="351" r:id="rId23"/>
    <p:sldId id="346" r:id="rId24"/>
    <p:sldId id="344" r:id="rId25"/>
    <p:sldId id="347" r:id="rId26"/>
    <p:sldId id="334" r:id="rId27"/>
    <p:sldId id="34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43"/>
  </p:normalViewPr>
  <p:slideViewPr>
    <p:cSldViewPr snapToGrid="0" snapToObjects="1">
      <p:cViewPr varScale="1">
        <p:scale>
          <a:sx n="90" d="100"/>
          <a:sy n="90" d="100"/>
        </p:scale>
        <p:origin x="232"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F20153-CE2D-BE49-BC01-BABFC5A83D5B}" type="datetimeFigureOut">
              <a:rPr lang="en-US" smtClean="0"/>
              <a:t>12/11/19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43BAC-1365-C848-98B6-896EE378D4B6}" type="slidenum">
              <a:rPr lang="en-US" smtClean="0"/>
              <a:t>‹#›</a:t>
            </a:fld>
            <a:endParaRPr lang="en-US"/>
          </a:p>
        </p:txBody>
      </p:sp>
    </p:spTree>
    <p:extLst>
      <p:ext uri="{BB962C8B-B14F-4D97-AF65-F5344CB8AC3E}">
        <p14:creationId xmlns:p14="http://schemas.microsoft.com/office/powerpoint/2010/main" val="582155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16</a:t>
            </a:fld>
            <a:endParaRPr lang="en-US"/>
          </a:p>
        </p:txBody>
      </p:sp>
    </p:spTree>
    <p:extLst>
      <p:ext uri="{BB962C8B-B14F-4D97-AF65-F5344CB8AC3E}">
        <p14:creationId xmlns:p14="http://schemas.microsoft.com/office/powerpoint/2010/main" val="17490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19</a:t>
            </a:fld>
            <a:endParaRPr lang="en-US"/>
          </a:p>
        </p:txBody>
      </p:sp>
    </p:spTree>
    <p:extLst>
      <p:ext uri="{BB962C8B-B14F-4D97-AF65-F5344CB8AC3E}">
        <p14:creationId xmlns:p14="http://schemas.microsoft.com/office/powerpoint/2010/main" val="265821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27</a:t>
            </a:fld>
            <a:endParaRPr lang="en-US"/>
          </a:p>
        </p:txBody>
      </p:sp>
    </p:spTree>
    <p:extLst>
      <p:ext uri="{BB962C8B-B14F-4D97-AF65-F5344CB8AC3E}">
        <p14:creationId xmlns:p14="http://schemas.microsoft.com/office/powerpoint/2010/main" val="1459622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F82F-04AC-AC4D-9FAC-D0B7D6875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F6C20E-64FF-AF44-86FB-9823499AD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5576F1-7333-1348-833B-8F59100119D9}"/>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5" name="Footer Placeholder 4">
            <a:extLst>
              <a:ext uri="{FF2B5EF4-FFF2-40B4-BE49-F238E27FC236}">
                <a16:creationId xmlns:a16="http://schemas.microsoft.com/office/drawing/2014/main" id="{349F99BB-28E0-E54E-BC20-947862738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B104E-7896-BE41-9BA6-F875C9AFD76A}"/>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70463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B581-6468-4F4B-843F-1EA3FEFE69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161594-45DE-1843-B33B-5446D5F1B8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4294D-6EC9-A94F-A997-B0069B6F3EEC}"/>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5" name="Footer Placeholder 4">
            <a:extLst>
              <a:ext uri="{FF2B5EF4-FFF2-40B4-BE49-F238E27FC236}">
                <a16:creationId xmlns:a16="http://schemas.microsoft.com/office/drawing/2014/main" id="{75123F7E-6026-9E4A-98D2-C4F4AAEFB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618EE-A1AE-A84D-9B2F-CA8D90F073A0}"/>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1223300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F016CD-D246-124C-8367-FDB0F6AC83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85C03-E947-914F-87B3-27FEC1E87B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C58FF-F04D-B742-A6C9-EAAFD0197E2A}"/>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5" name="Footer Placeholder 4">
            <a:extLst>
              <a:ext uri="{FF2B5EF4-FFF2-40B4-BE49-F238E27FC236}">
                <a16:creationId xmlns:a16="http://schemas.microsoft.com/office/drawing/2014/main" id="{7DBFAB69-A382-3047-9A68-ABB468110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7EC88-19E9-2A45-9678-530D72817C89}"/>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2075573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E782-2F46-1D4E-8837-61B2B41E0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48405-F0CC-9D4C-B2AF-2EDF927189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F3D11-A95A-7244-B243-CD823F323FE1}"/>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5" name="Footer Placeholder 4">
            <a:extLst>
              <a:ext uri="{FF2B5EF4-FFF2-40B4-BE49-F238E27FC236}">
                <a16:creationId xmlns:a16="http://schemas.microsoft.com/office/drawing/2014/main" id="{C8E36F82-2328-2144-9DFC-43ACB676B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C0949-93A7-C648-AA6B-0E81C7D649D3}"/>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272594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7A67-BD96-3C48-AF4E-A8608AD127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C2F128-4AAD-2240-ADE3-1308C6C3BC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82D296-96C3-0A4E-B3DE-97AB7EFCFB58}"/>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5" name="Footer Placeholder 4">
            <a:extLst>
              <a:ext uri="{FF2B5EF4-FFF2-40B4-BE49-F238E27FC236}">
                <a16:creationId xmlns:a16="http://schemas.microsoft.com/office/drawing/2014/main" id="{15C97FDD-2373-EE43-B091-E3B4233CB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5F7FF-87B1-9441-A3D5-21230788A9E6}"/>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292897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8AB6-25AD-C44D-95B6-F46D2C6025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A26FD6-89FE-9943-BACD-2994F26EAC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944D76-3B2E-904B-9ADE-F9C38F31E7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F381EA-1CB3-0A4C-9A9B-560A94AEBF9F}"/>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6" name="Footer Placeholder 5">
            <a:extLst>
              <a:ext uri="{FF2B5EF4-FFF2-40B4-BE49-F238E27FC236}">
                <a16:creationId xmlns:a16="http://schemas.microsoft.com/office/drawing/2014/main" id="{1F8560E3-BC93-9B43-9767-CDDF076CA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DCB0B-23A8-4042-A3EF-9DFC5F82AF96}"/>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87907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C4D4-D3C2-9748-B4F6-2B789882CF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D12892-871D-294F-BEBA-C426564E0E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A4CC3EA-70D0-7148-BB3E-C5B6F231F5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E6EF0D-5125-ED44-9377-46AF9BD1C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12B29B-339C-714D-A731-276EDC195D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950317-DFFC-544A-B65E-CCB3484EDCFD}"/>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8" name="Footer Placeholder 7">
            <a:extLst>
              <a:ext uri="{FF2B5EF4-FFF2-40B4-BE49-F238E27FC236}">
                <a16:creationId xmlns:a16="http://schemas.microsoft.com/office/drawing/2014/main" id="{0D45F742-7EF3-194F-A49B-A6191C7C3A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B3043B-CB14-F540-BF58-15D23E8AA5E8}"/>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913407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33C77-1061-7944-9316-79B551804F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44C57-2A43-5D44-9D11-198564936E49}"/>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4" name="Footer Placeholder 3">
            <a:extLst>
              <a:ext uri="{FF2B5EF4-FFF2-40B4-BE49-F238E27FC236}">
                <a16:creationId xmlns:a16="http://schemas.microsoft.com/office/drawing/2014/main" id="{03130E2A-F1CA-3C4D-B900-82260A236A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702AA7-DD8D-4E4C-B43E-D23E00DE0F0B}"/>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90461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61056B-CD2E-AA44-B8A3-7D5D9998432E}"/>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3" name="Footer Placeholder 2">
            <a:extLst>
              <a:ext uri="{FF2B5EF4-FFF2-40B4-BE49-F238E27FC236}">
                <a16:creationId xmlns:a16="http://schemas.microsoft.com/office/drawing/2014/main" id="{A278DD59-2A40-E54E-A5B9-A06065876D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FC1565-66D0-1F4E-A661-23D20E1D39C2}"/>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270882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BC30-D24A-7148-ADA0-DF98F2C6A4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32C540-004F-924C-AB11-D986C406B9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6F0D17-7143-3747-9E7B-24A21F234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9AE1F7-198C-6B40-B6A0-54BBE4318653}"/>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6" name="Footer Placeholder 5">
            <a:extLst>
              <a:ext uri="{FF2B5EF4-FFF2-40B4-BE49-F238E27FC236}">
                <a16:creationId xmlns:a16="http://schemas.microsoft.com/office/drawing/2014/main" id="{DB2BCA70-3188-D24B-9186-4DFDDC321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02ECF4-33E8-A640-A066-16A09FB98DCE}"/>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2313642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984B-E361-B746-B1EC-50A5E86CD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1C216D-0BC2-E545-8904-A23B92D732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42A2F2-5CFF-4341-B172-EC2E090D3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4ADC93-98F6-C346-9448-457EAB3F490E}"/>
              </a:ext>
            </a:extLst>
          </p:cNvPr>
          <p:cNvSpPr>
            <a:spLocks noGrp="1"/>
          </p:cNvSpPr>
          <p:nvPr>
            <p:ph type="dt" sz="half" idx="10"/>
          </p:nvPr>
        </p:nvSpPr>
        <p:spPr/>
        <p:txBody>
          <a:bodyPr/>
          <a:lstStyle/>
          <a:p>
            <a:fld id="{D7258193-BAA8-F842-95CA-77971CCF2C8D}" type="datetimeFigureOut">
              <a:rPr lang="en-US" smtClean="0"/>
              <a:t>12/11/19</a:t>
            </a:fld>
            <a:endParaRPr lang="en-US"/>
          </a:p>
        </p:txBody>
      </p:sp>
      <p:sp>
        <p:nvSpPr>
          <p:cNvPr id="6" name="Footer Placeholder 5">
            <a:extLst>
              <a:ext uri="{FF2B5EF4-FFF2-40B4-BE49-F238E27FC236}">
                <a16:creationId xmlns:a16="http://schemas.microsoft.com/office/drawing/2014/main" id="{AE881E65-D8C9-1A45-998F-726BFC93D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B41C0-B288-0441-A07D-FD489820F05E}"/>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1056374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3DBDC-4B53-7F4E-8DC1-1C075CE86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31716E-E75E-A447-A9B3-547192C638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B7003-41CC-984B-AAA7-155B9D5C72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58193-BAA8-F842-95CA-77971CCF2C8D}" type="datetimeFigureOut">
              <a:rPr lang="en-US" smtClean="0"/>
              <a:t>12/11/19</a:t>
            </a:fld>
            <a:endParaRPr lang="en-US"/>
          </a:p>
        </p:txBody>
      </p:sp>
      <p:sp>
        <p:nvSpPr>
          <p:cNvPr id="5" name="Footer Placeholder 4">
            <a:extLst>
              <a:ext uri="{FF2B5EF4-FFF2-40B4-BE49-F238E27FC236}">
                <a16:creationId xmlns:a16="http://schemas.microsoft.com/office/drawing/2014/main" id="{59A28E19-C68C-234A-8160-F93C04119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3A5967-BD16-5D4F-A576-48E5ED04E7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77D93-6A41-6A45-B798-62E998FC21DC}" type="slidenum">
              <a:rPr lang="en-US" smtClean="0"/>
              <a:t>‹#›</a:t>
            </a:fld>
            <a:endParaRPr lang="en-US"/>
          </a:p>
        </p:txBody>
      </p:sp>
    </p:spTree>
    <p:extLst>
      <p:ext uri="{BB962C8B-B14F-4D97-AF65-F5344CB8AC3E}">
        <p14:creationId xmlns:p14="http://schemas.microsoft.com/office/powerpoint/2010/main" val="172081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E55C-6B24-EE48-B6A2-7954A1B4D4E0}"/>
              </a:ext>
            </a:extLst>
          </p:cNvPr>
          <p:cNvSpPr>
            <a:spLocks noGrp="1"/>
          </p:cNvSpPr>
          <p:nvPr>
            <p:ph type="title"/>
          </p:nvPr>
        </p:nvSpPr>
        <p:spPr>
          <a:xfrm>
            <a:off x="662152" y="1095375"/>
            <a:ext cx="4729655" cy="1460500"/>
          </a:xfrm>
        </p:spPr>
        <p:txBody>
          <a:bodyPr>
            <a:normAutofit fontScale="90000"/>
          </a:bodyPr>
          <a:lstStyle/>
          <a:p>
            <a:br>
              <a:rPr lang="en-US" dirty="0"/>
            </a:br>
            <a:br>
              <a:rPr lang="en-US" dirty="0"/>
            </a:br>
            <a:br>
              <a:rPr lang="en-US" dirty="0"/>
            </a:br>
            <a:r>
              <a:rPr lang="en-GB" sz="3600" dirty="0">
                <a:latin typeface="Avenir Book" panose="02000503020000020003" pitchFamily="2" charset="0"/>
              </a:rPr>
              <a:t>The Future of Publishing: Post-Publishing and Performative Publications</a:t>
            </a:r>
            <a:br>
              <a:rPr lang="en-US" sz="3600" dirty="0">
                <a:latin typeface="Avenir Book" panose="02000503020000020003" pitchFamily="2" charset="0"/>
              </a:rPr>
            </a:br>
            <a:br>
              <a:rPr lang="en-US" dirty="0"/>
            </a:br>
            <a:br>
              <a:rPr lang="en-US" dirty="0"/>
            </a:br>
            <a:endParaRPr lang="en-US" dirty="0"/>
          </a:p>
        </p:txBody>
      </p:sp>
      <p:sp>
        <p:nvSpPr>
          <p:cNvPr id="3" name="Subtitle 2">
            <a:extLst>
              <a:ext uri="{FF2B5EF4-FFF2-40B4-BE49-F238E27FC236}">
                <a16:creationId xmlns:a16="http://schemas.microsoft.com/office/drawing/2014/main" id="{8F8E0ABA-1E9F-6A49-9C0A-AAB0E2B174F5}"/>
              </a:ext>
            </a:extLst>
          </p:cNvPr>
          <p:cNvSpPr>
            <a:spLocks noGrp="1"/>
          </p:cNvSpPr>
          <p:nvPr>
            <p:ph sz="half" idx="1"/>
          </p:nvPr>
        </p:nvSpPr>
        <p:spPr>
          <a:xfrm>
            <a:off x="662152" y="1825625"/>
            <a:ext cx="5181600" cy="4154761"/>
          </a:xfrm>
        </p:spPr>
        <p:txBody>
          <a:bodyPr>
            <a:normAutofit fontScale="85000" lnSpcReduction="20000"/>
          </a:bodyPr>
          <a:lstStyle/>
          <a:p>
            <a:pPr marL="0" indent="0">
              <a:buNone/>
            </a:pPr>
            <a:endParaRPr lang="en-GB" b="1" dirty="0"/>
          </a:p>
          <a:p>
            <a:pPr marL="0" indent="0">
              <a:buNone/>
            </a:pPr>
            <a:endParaRPr lang="en-GB" sz="1800" b="1" dirty="0"/>
          </a:p>
          <a:p>
            <a:pPr marL="0" indent="0">
              <a:buNone/>
            </a:pPr>
            <a:endParaRPr lang="en-GB" sz="1800" b="1" dirty="0"/>
          </a:p>
          <a:p>
            <a:pPr marL="0" indent="0">
              <a:buNone/>
            </a:pPr>
            <a:endParaRPr lang="en-GB" sz="1800" b="1" dirty="0"/>
          </a:p>
          <a:p>
            <a:pPr marL="0" indent="0">
              <a:buNone/>
            </a:pPr>
            <a:endParaRPr lang="en-GB" sz="1800" dirty="0"/>
          </a:p>
          <a:p>
            <a:pPr marL="0" indent="0">
              <a:buNone/>
            </a:pPr>
            <a:endParaRPr lang="en-GB" sz="1800" dirty="0">
              <a:latin typeface="Avenir Book" panose="02000503020000020003" pitchFamily="2" charset="0"/>
            </a:endParaRPr>
          </a:p>
          <a:p>
            <a:pPr marL="0" indent="0">
              <a:buNone/>
            </a:pPr>
            <a:endParaRPr lang="en-GB" sz="1800" dirty="0">
              <a:latin typeface="Avenir Book" panose="02000503020000020003" pitchFamily="2" charset="0"/>
            </a:endParaRPr>
          </a:p>
          <a:p>
            <a:pPr marL="0" indent="0">
              <a:buNone/>
            </a:pPr>
            <a:r>
              <a:rPr lang="en-GB" sz="1800" dirty="0" err="1">
                <a:latin typeface="Avenir Book" panose="02000503020000020003" pitchFamily="2" charset="0"/>
              </a:rPr>
              <a:t>Janneke</a:t>
            </a:r>
            <a:r>
              <a:rPr lang="en-GB" sz="1800" dirty="0">
                <a:latin typeface="Avenir Book" panose="02000503020000020003" pitchFamily="2" charset="0"/>
              </a:rPr>
              <a:t> </a:t>
            </a:r>
            <a:r>
              <a:rPr lang="en-GB" sz="1800" dirty="0" err="1">
                <a:latin typeface="Avenir Book" panose="02000503020000020003" pitchFamily="2" charset="0"/>
              </a:rPr>
              <a:t>Adema</a:t>
            </a:r>
            <a:endParaRPr lang="en-GB" sz="1800" dirty="0">
              <a:latin typeface="Avenir Book" panose="02000503020000020003" pitchFamily="2" charset="0"/>
            </a:endParaRPr>
          </a:p>
          <a:p>
            <a:pPr marL="0" indent="0">
              <a:buNone/>
            </a:pPr>
            <a:r>
              <a:rPr lang="en-GB" sz="1800" b="1" dirty="0">
                <a:latin typeface="Avenir Black" panose="02000503020000020003" pitchFamily="2" charset="0"/>
              </a:rPr>
              <a:t>Centre for </a:t>
            </a:r>
            <a:r>
              <a:rPr lang="en-GB" sz="1800" b="1" dirty="0" err="1">
                <a:latin typeface="Avenir Black" panose="02000503020000020003" pitchFamily="2" charset="0"/>
              </a:rPr>
              <a:t>Postdigital</a:t>
            </a:r>
            <a:r>
              <a:rPr lang="en-GB" sz="1800" b="1" dirty="0">
                <a:latin typeface="Avenir Black" panose="02000503020000020003" pitchFamily="2" charset="0"/>
              </a:rPr>
              <a:t> Cultures</a:t>
            </a:r>
          </a:p>
          <a:p>
            <a:pPr marL="0" indent="0">
              <a:buNone/>
            </a:pPr>
            <a:r>
              <a:rPr lang="en-GB" sz="1800" dirty="0">
                <a:latin typeface="Avenir Book" panose="02000503020000020003" pitchFamily="2" charset="0"/>
              </a:rPr>
              <a:t>Coventry University</a:t>
            </a:r>
          </a:p>
          <a:p>
            <a:pPr marL="0" indent="0">
              <a:buNone/>
            </a:pPr>
            <a:endParaRPr lang="en-GB" sz="1800" i="1" dirty="0">
              <a:solidFill>
                <a:srgbClr val="C00000"/>
              </a:solidFill>
              <a:latin typeface="Avenir Book" panose="02000503020000020003" pitchFamily="2" charset="0"/>
            </a:endParaRPr>
          </a:p>
          <a:p>
            <a:pPr marL="0" indent="0">
              <a:lnSpc>
                <a:spcPct val="120000"/>
              </a:lnSpc>
              <a:buNone/>
            </a:pPr>
            <a:r>
              <a:rPr lang="en-GB" sz="1800" i="1" dirty="0">
                <a:solidFill>
                  <a:srgbClr val="C00000"/>
                </a:solidFill>
                <a:latin typeface="Avenir Book" panose="02000503020000020003" pitchFamily="2" charset="0"/>
              </a:rPr>
              <a:t>Culture Unbound </a:t>
            </a:r>
            <a:r>
              <a:rPr lang="en-GB" sz="1800" dirty="0">
                <a:solidFill>
                  <a:srgbClr val="C00000"/>
                </a:solidFill>
                <a:latin typeface="Avenir Book" panose="02000503020000020003" pitchFamily="2" charset="0"/>
              </a:rPr>
              <a:t>Turns 10!</a:t>
            </a:r>
          </a:p>
          <a:p>
            <a:pPr marL="0" indent="0">
              <a:lnSpc>
                <a:spcPct val="120000"/>
              </a:lnSpc>
              <a:buNone/>
            </a:pPr>
            <a:r>
              <a:rPr lang="en-GB" sz="1800" dirty="0">
                <a:solidFill>
                  <a:srgbClr val="C00000"/>
                </a:solidFill>
                <a:latin typeface="Avenir Book" panose="02000503020000020003" pitchFamily="2" charset="0"/>
              </a:rPr>
              <a:t>Publishing, Property and Academic Labour Workshop</a:t>
            </a:r>
          </a:p>
          <a:p>
            <a:pPr marL="0" indent="0">
              <a:buNone/>
            </a:pPr>
            <a:endParaRPr lang="en-GB" sz="1800" dirty="0">
              <a:latin typeface="Avenir Book" panose="02000503020000020003" pitchFamily="2" charset="0"/>
            </a:endParaRPr>
          </a:p>
        </p:txBody>
      </p:sp>
      <p:pic>
        <p:nvPicPr>
          <p:cNvPr id="6" name="Content Placeholder 5">
            <a:extLst>
              <a:ext uri="{FF2B5EF4-FFF2-40B4-BE49-F238E27FC236}">
                <a16:creationId xmlns:a16="http://schemas.microsoft.com/office/drawing/2014/main" id="{0B50A4CB-35FB-4849-8392-B897F4479257}"/>
              </a:ext>
            </a:extLst>
          </p:cNvPr>
          <p:cNvPicPr>
            <a:picLocks noGrp="1" noChangeAspect="1"/>
          </p:cNvPicPr>
          <p:nvPr>
            <p:ph sz="half" idx="2"/>
          </p:nvPr>
        </p:nvPicPr>
        <p:blipFill>
          <a:blip r:embed="rId2"/>
          <a:stretch>
            <a:fillRect/>
          </a:stretch>
        </p:blipFill>
        <p:spPr>
          <a:xfrm>
            <a:off x="6019800" y="861848"/>
            <a:ext cx="5620407" cy="5045177"/>
          </a:xfrm>
        </p:spPr>
      </p:pic>
      <p:pic>
        <p:nvPicPr>
          <p:cNvPr id="8" name="Picture 7">
            <a:extLst>
              <a:ext uri="{FF2B5EF4-FFF2-40B4-BE49-F238E27FC236}">
                <a16:creationId xmlns:a16="http://schemas.microsoft.com/office/drawing/2014/main" id="{2E8182AD-06FB-2D44-9FA8-4D7200A79441}"/>
              </a:ext>
            </a:extLst>
          </p:cNvPr>
          <p:cNvPicPr>
            <a:picLocks noChangeAspect="1"/>
          </p:cNvPicPr>
          <p:nvPr/>
        </p:nvPicPr>
        <p:blipFill>
          <a:blip r:embed="rId3"/>
          <a:stretch>
            <a:fillRect/>
          </a:stretch>
        </p:blipFill>
        <p:spPr>
          <a:xfrm>
            <a:off x="10397194" y="5905500"/>
            <a:ext cx="1243013" cy="952500"/>
          </a:xfrm>
          <a:prstGeom prst="rect">
            <a:avLst/>
          </a:prstGeom>
        </p:spPr>
      </p:pic>
    </p:spTree>
    <p:extLst>
      <p:ext uri="{BB962C8B-B14F-4D97-AF65-F5344CB8AC3E}">
        <p14:creationId xmlns:p14="http://schemas.microsoft.com/office/powerpoint/2010/main" val="1915625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405" y="-91121"/>
            <a:ext cx="8673395" cy="1622456"/>
          </a:xfrm>
        </p:spPr>
        <p:txBody>
          <a:bodyPr>
            <a:normAutofit/>
          </a:bodyPr>
          <a:lstStyle/>
          <a:p>
            <a:pPr algn="ctr"/>
            <a:br>
              <a:rPr lang="en-GB" sz="2800" b="1" dirty="0">
                <a:latin typeface="Avenir Book"/>
                <a:cs typeface="Avenir Book"/>
              </a:rPr>
            </a:br>
            <a:r>
              <a:rPr lang="en-GB" sz="2800" b="1" dirty="0">
                <a:latin typeface="Avenir Book"/>
                <a:cs typeface="Avenir Book"/>
              </a:rPr>
              <a:t>Living Books about Life (Open Humanities Press)</a:t>
            </a:r>
            <a:br>
              <a:rPr lang="en-GB" sz="2800" b="1" dirty="0">
                <a:latin typeface="Avenir Book"/>
                <a:cs typeface="Avenir Book"/>
              </a:rPr>
            </a:br>
            <a:endParaRPr lang="en-GB" sz="2800" b="1" dirty="0">
              <a:latin typeface="Avenir Book"/>
              <a:cs typeface="Avenir Book"/>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405" y="1097792"/>
            <a:ext cx="8816270" cy="5379895"/>
          </a:xfrm>
          <a:prstGeom prst="rect">
            <a:avLst/>
          </a:prstGeom>
        </p:spPr>
      </p:pic>
      <p:sp>
        <p:nvSpPr>
          <p:cNvPr id="5" name="Content Placeholder 4"/>
          <p:cNvSpPr>
            <a:spLocks noGrp="1"/>
          </p:cNvSpPr>
          <p:nvPr>
            <p:ph idx="1"/>
          </p:nvPr>
        </p:nvSpPr>
        <p:spPr>
          <a:xfrm>
            <a:off x="8198068" y="5738648"/>
            <a:ext cx="2966545" cy="896694"/>
          </a:xfrm>
        </p:spPr>
        <p:txBody>
          <a:bodyPr>
            <a:normAutofit/>
          </a:bodyPr>
          <a:lstStyle/>
          <a:p>
            <a:pPr marL="0" indent="0">
              <a:buNone/>
            </a:pPr>
            <a:r>
              <a:rPr lang="en-GB" sz="1200" b="1" dirty="0" err="1">
                <a:latin typeface="Avenir Book" panose="02000503020000020003" pitchFamily="2" charset="0"/>
              </a:rPr>
              <a:t>livingbooksaboutlife.org</a:t>
            </a:r>
            <a:br>
              <a:rPr lang="en-GB" sz="1200" b="1" dirty="0">
                <a:latin typeface="Avenir Book" panose="02000503020000020003" pitchFamily="2" charset="0"/>
              </a:rPr>
            </a:br>
            <a:endParaRPr lang="en-US" sz="1200" b="1" dirty="0">
              <a:latin typeface="Avenir Book" panose="02000503020000020003" pitchFamily="2" charset="0"/>
            </a:endParaRPr>
          </a:p>
        </p:txBody>
      </p:sp>
    </p:spTree>
    <p:extLst>
      <p:ext uri="{BB962C8B-B14F-4D97-AF65-F5344CB8AC3E}">
        <p14:creationId xmlns:p14="http://schemas.microsoft.com/office/powerpoint/2010/main" val="2417575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Bookman Old Style"/>
              <a:cs typeface="Bookman Old Style"/>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228601"/>
            <a:ext cx="10406063" cy="6443662"/>
          </a:xfrm>
        </p:spPr>
      </p:pic>
    </p:spTree>
    <p:extLst>
      <p:ext uri="{BB962C8B-B14F-4D97-AF65-F5344CB8AC3E}">
        <p14:creationId xmlns:p14="http://schemas.microsoft.com/office/powerpoint/2010/main" val="109154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8D11-0818-3246-8FED-999D2CC54F6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91AAC40-3123-1247-8730-93517906D613}"/>
              </a:ext>
            </a:extLst>
          </p:cNvPr>
          <p:cNvPicPr>
            <a:picLocks noGrp="1" noChangeAspect="1"/>
          </p:cNvPicPr>
          <p:nvPr>
            <p:ph idx="1"/>
          </p:nvPr>
        </p:nvPicPr>
        <p:blipFill>
          <a:blip r:embed="rId2"/>
          <a:stretch>
            <a:fillRect/>
          </a:stretch>
        </p:blipFill>
        <p:spPr>
          <a:xfrm>
            <a:off x="772574" y="471487"/>
            <a:ext cx="10581226" cy="5691188"/>
          </a:xfrm>
        </p:spPr>
      </p:pic>
    </p:spTree>
    <p:extLst>
      <p:ext uri="{BB962C8B-B14F-4D97-AF65-F5344CB8AC3E}">
        <p14:creationId xmlns:p14="http://schemas.microsoft.com/office/powerpoint/2010/main" val="2513486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10C8-37A9-4242-B3B9-1D37D07EAF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E26115C-4373-2340-96DF-45C6C5EA65E5}"/>
              </a:ext>
            </a:extLst>
          </p:cNvPr>
          <p:cNvPicPr>
            <a:picLocks noGrp="1" noChangeAspect="1"/>
          </p:cNvPicPr>
          <p:nvPr>
            <p:ph idx="1"/>
          </p:nvPr>
        </p:nvPicPr>
        <p:blipFill>
          <a:blip r:embed="rId2"/>
          <a:stretch>
            <a:fillRect/>
          </a:stretch>
        </p:blipFill>
        <p:spPr>
          <a:xfrm>
            <a:off x="1295412" y="514900"/>
            <a:ext cx="4105264" cy="5842481"/>
          </a:xfrm>
          <a:effectLst>
            <a:outerShdw blurRad="50800" dist="203200" dir="7440000" algn="ctr" rotWithShape="0">
              <a:srgbClr val="000000">
                <a:alpha val="21000"/>
              </a:srgbClr>
            </a:outerShdw>
            <a:reflection stA="45000" endPos="2000" dist="50800" dir="5400000" sy="-100000" algn="bl" rotWithShape="0"/>
          </a:effectLst>
        </p:spPr>
      </p:pic>
      <p:pic>
        <p:nvPicPr>
          <p:cNvPr id="7" name="Picture 6">
            <a:extLst>
              <a:ext uri="{FF2B5EF4-FFF2-40B4-BE49-F238E27FC236}">
                <a16:creationId xmlns:a16="http://schemas.microsoft.com/office/drawing/2014/main" id="{1DA0DE12-6A93-AC48-B5AD-A1F3B78C1947}"/>
              </a:ext>
            </a:extLst>
          </p:cNvPr>
          <p:cNvPicPr>
            <a:picLocks noChangeAspect="1"/>
          </p:cNvPicPr>
          <p:nvPr/>
        </p:nvPicPr>
        <p:blipFill>
          <a:blip r:embed="rId3"/>
          <a:stretch>
            <a:fillRect/>
          </a:stretch>
        </p:blipFill>
        <p:spPr>
          <a:xfrm>
            <a:off x="6624637" y="558925"/>
            <a:ext cx="4033838" cy="5754433"/>
          </a:xfrm>
          <a:prstGeom prst="rect">
            <a:avLst/>
          </a:prstGeom>
          <a:effectLst>
            <a:outerShdw blurRad="50800" dist="165100" dir="7680000" algn="ctr" rotWithShape="0">
              <a:srgbClr val="000000">
                <a:alpha val="28000"/>
              </a:srgbClr>
            </a:outerShdw>
            <a:softEdge rad="0"/>
          </a:effectLst>
          <a:scene3d>
            <a:camera prst="orthographicFront"/>
            <a:lightRig rig="threePt" dir="t"/>
          </a:scene3d>
          <a:sp3d>
            <a:bevelT w="19050"/>
          </a:sp3d>
        </p:spPr>
      </p:pic>
    </p:spTree>
    <p:extLst>
      <p:ext uri="{BB962C8B-B14F-4D97-AF65-F5344CB8AC3E}">
        <p14:creationId xmlns:p14="http://schemas.microsoft.com/office/powerpoint/2010/main" val="2850548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A71745-6510-284C-88DD-78CECEFCC875}"/>
              </a:ext>
            </a:extLst>
          </p:cNvPr>
          <p:cNvPicPr>
            <a:picLocks noGrp="1" noChangeAspect="1"/>
          </p:cNvPicPr>
          <p:nvPr>
            <p:ph idx="1"/>
          </p:nvPr>
        </p:nvPicPr>
        <p:blipFill>
          <a:blip r:embed="rId2"/>
          <a:stretch>
            <a:fillRect/>
          </a:stretch>
        </p:blipFill>
        <p:spPr>
          <a:xfrm>
            <a:off x="-5119" y="0"/>
            <a:ext cx="12197119" cy="6858000"/>
          </a:xfrm>
        </p:spPr>
      </p:pic>
    </p:spTree>
    <p:extLst>
      <p:ext uri="{BB962C8B-B14F-4D97-AF65-F5344CB8AC3E}">
        <p14:creationId xmlns:p14="http://schemas.microsoft.com/office/powerpoint/2010/main" val="188511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2AF5-10E3-AF40-B842-D5D69592DC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D812BCF-483A-4642-8D5C-BE92689C66E7}"/>
              </a:ext>
            </a:extLst>
          </p:cNvPr>
          <p:cNvPicPr>
            <a:picLocks noGrp="1" noChangeAspect="1"/>
          </p:cNvPicPr>
          <p:nvPr>
            <p:ph idx="1"/>
          </p:nvPr>
        </p:nvPicPr>
        <p:blipFill>
          <a:blip r:embed="rId2"/>
          <a:stretch>
            <a:fillRect/>
          </a:stretch>
        </p:blipFill>
        <p:spPr>
          <a:xfrm>
            <a:off x="1250576" y="0"/>
            <a:ext cx="9372009" cy="6873409"/>
          </a:xfrm>
        </p:spPr>
      </p:pic>
    </p:spTree>
    <p:extLst>
      <p:ext uri="{BB962C8B-B14F-4D97-AF65-F5344CB8AC3E}">
        <p14:creationId xmlns:p14="http://schemas.microsoft.com/office/powerpoint/2010/main" val="121004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778"/>
          <a:stretch/>
        </p:blipFill>
        <p:spPr>
          <a:xfrm>
            <a:off x="20" y="10"/>
            <a:ext cx="12191980" cy="6857990"/>
          </a:xfrm>
          <a:prstGeom prst="rect">
            <a:avLst/>
          </a:prstGeom>
        </p:spPr>
      </p:pic>
    </p:spTree>
    <p:extLst>
      <p:ext uri="{BB962C8B-B14F-4D97-AF65-F5344CB8AC3E}">
        <p14:creationId xmlns:p14="http://schemas.microsoft.com/office/powerpoint/2010/main" val="285973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1951"/>
            <a:ext cx="12339570" cy="6496049"/>
          </a:xfrm>
        </p:spPr>
      </p:pic>
    </p:spTree>
    <p:extLst>
      <p:ext uri="{BB962C8B-B14F-4D97-AF65-F5344CB8AC3E}">
        <p14:creationId xmlns:p14="http://schemas.microsoft.com/office/powerpoint/2010/main" val="2487456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10515600" cy="1900239"/>
          </a:xfrm>
        </p:spPr>
        <p:txBody>
          <a:bodyPr/>
          <a:lstStyle/>
          <a:p>
            <a:pPr algn="ctr"/>
            <a:r>
              <a:rPr lang="en-US" dirty="0">
                <a:latin typeface="Avenir Book" panose="02000503020000020003" pitchFamily="2" charset="0"/>
                <a:ea typeface="Avenir Book" charset="0"/>
                <a:cs typeface="Avenir Book" charset="0"/>
              </a:rPr>
              <a:t>Open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801" y="1390650"/>
            <a:ext cx="11714646" cy="5467350"/>
          </a:xfrm>
        </p:spPr>
      </p:pic>
    </p:spTree>
    <p:extLst>
      <p:ext uri="{BB962C8B-B14F-4D97-AF65-F5344CB8AC3E}">
        <p14:creationId xmlns:p14="http://schemas.microsoft.com/office/powerpoint/2010/main" val="3030003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pbs.twimg.com/media/De4EzZXXkAEFD3R.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10" r="-2" b="29625"/>
          <a:stretch/>
        </p:blipFill>
        <p:spPr bwMode="auto">
          <a:xfrm>
            <a:off x="-16"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xmlns="">
                <a:solidFill>
                  <a:srgbClr val="FFFFFF"/>
                </a:solidFill>
              </a14:hiddenFill>
            </a:ext>
          </a:extLst>
        </p:spPr>
      </p:pic>
      <p:pic>
        <p:nvPicPr>
          <p:cNvPr id="3074"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9733" y="3011476"/>
            <a:ext cx="4519338" cy="1855246"/>
          </a:xfrm>
        </p:spPr>
        <p:txBody>
          <a:bodyPr vert="horz" lIns="91440" tIns="45720" rIns="91440" bIns="45720" rtlCol="0" anchor="t">
            <a:normAutofit/>
          </a:bodyPr>
          <a:lstStyle/>
          <a:p>
            <a:endParaRPr lang="en-US" sz="4200" kern="1200" dirty="0">
              <a:solidFill>
                <a:schemeClr val="tx1"/>
              </a:solidFill>
              <a:latin typeface="Avenir Book" charset="0"/>
              <a:ea typeface="Avenir Book" charset="0"/>
              <a:cs typeface="Avenir Book" charset="0"/>
            </a:endParaRPr>
          </a:p>
        </p:txBody>
      </p:sp>
      <p:sp>
        <p:nvSpPr>
          <p:cNvPr id="3" name="Content Placeholder 2"/>
          <p:cNvSpPr>
            <a:spLocks noGrp="1"/>
          </p:cNvSpPr>
          <p:nvPr>
            <p:ph idx="1"/>
          </p:nvPr>
        </p:nvSpPr>
        <p:spPr>
          <a:xfrm>
            <a:off x="779733" y="2167613"/>
            <a:ext cx="4167376" cy="699513"/>
          </a:xfrm>
        </p:spPr>
        <p:txBody>
          <a:bodyPr vert="horz" lIns="91440" tIns="45720" rIns="91440" bIns="45720" rtlCol="0" anchor="b">
            <a:noAutofit/>
          </a:bodyPr>
          <a:lstStyle/>
          <a:p>
            <a:pPr marL="0" indent="0">
              <a:buNone/>
            </a:pPr>
            <a:endParaRPr lang="en-US" sz="2200" kern="1200" dirty="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146861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8173-DF0C-3642-8E30-082EB1E351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914E36-EE41-9E4C-B707-727A931AC7BC}"/>
              </a:ext>
            </a:extLst>
          </p:cNvPr>
          <p:cNvSpPr>
            <a:spLocks noGrp="1"/>
          </p:cNvSpPr>
          <p:nvPr>
            <p:ph idx="1"/>
          </p:nvPr>
        </p:nvSpPr>
        <p:spPr>
          <a:xfrm>
            <a:off x="838200" y="1338263"/>
            <a:ext cx="10515600" cy="4351338"/>
          </a:xfrm>
        </p:spPr>
        <p:txBody>
          <a:bodyPr>
            <a:normAutofit/>
          </a:bodyPr>
          <a:lstStyle/>
          <a:p>
            <a:pPr marL="0" indent="0" algn="ctr">
              <a:buNone/>
            </a:pPr>
            <a:endParaRPr lang="en-US" sz="3600" dirty="0">
              <a:latin typeface="Avenir Book" panose="02000503020000020003" pitchFamily="2" charset="0"/>
            </a:endParaRPr>
          </a:p>
          <a:p>
            <a:pPr marL="0" indent="0" algn="ctr">
              <a:buNone/>
            </a:pPr>
            <a:r>
              <a:rPr lang="en-US" sz="3600" dirty="0">
                <a:latin typeface="Avenir Book" panose="02000503020000020003" pitchFamily="2" charset="0"/>
              </a:rPr>
              <a:t>”What are the implications of the decentering of the human and of the rise of digital technologies for the humanities, for theory, for how we practice the (digital) humanities, for how we create, perform, disseminate and access it?”</a:t>
            </a:r>
          </a:p>
        </p:txBody>
      </p:sp>
    </p:spTree>
    <p:extLst>
      <p:ext uri="{BB962C8B-B14F-4D97-AF65-F5344CB8AC3E}">
        <p14:creationId xmlns:p14="http://schemas.microsoft.com/office/powerpoint/2010/main" val="2918792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BEB1-3F16-5748-871D-B6CB91D2EDE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429751-0B41-CE4D-873A-84A8AFCC529C}"/>
              </a:ext>
            </a:extLst>
          </p:cNvPr>
          <p:cNvPicPr>
            <a:picLocks noGrp="1" noChangeAspect="1"/>
          </p:cNvPicPr>
          <p:nvPr>
            <p:ph idx="1"/>
          </p:nvPr>
        </p:nvPicPr>
        <p:blipFill>
          <a:blip r:embed="rId2"/>
          <a:stretch>
            <a:fillRect/>
          </a:stretch>
        </p:blipFill>
        <p:spPr>
          <a:xfrm>
            <a:off x="1597445" y="235678"/>
            <a:ext cx="8997109" cy="6341336"/>
          </a:xfrm>
        </p:spPr>
      </p:pic>
    </p:spTree>
    <p:extLst>
      <p:ext uri="{BB962C8B-B14F-4D97-AF65-F5344CB8AC3E}">
        <p14:creationId xmlns:p14="http://schemas.microsoft.com/office/powerpoint/2010/main" val="2345513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128D-C596-234F-8D0B-4AF01C07839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9F2E080-CD14-FB4E-AACC-36F8310AD7FD}"/>
              </a:ext>
            </a:extLst>
          </p:cNvPr>
          <p:cNvPicPr>
            <a:picLocks noGrp="1" noChangeAspect="1"/>
          </p:cNvPicPr>
          <p:nvPr>
            <p:ph idx="1"/>
          </p:nvPr>
        </p:nvPicPr>
        <p:blipFill>
          <a:blip r:embed="rId2"/>
          <a:stretch>
            <a:fillRect/>
          </a:stretch>
        </p:blipFill>
        <p:spPr>
          <a:xfrm>
            <a:off x="685799" y="545868"/>
            <a:ext cx="10887075" cy="5788257"/>
          </a:xfrm>
        </p:spPr>
      </p:pic>
    </p:spTree>
    <p:extLst>
      <p:ext uri="{BB962C8B-B14F-4D97-AF65-F5344CB8AC3E}">
        <p14:creationId xmlns:p14="http://schemas.microsoft.com/office/powerpoint/2010/main" val="423830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CFDD-1264-1A45-859D-63F45ABB2C6D}"/>
              </a:ext>
            </a:extLst>
          </p:cNvPr>
          <p:cNvSpPr>
            <a:spLocks noGrp="1"/>
          </p:cNvSpPr>
          <p:nvPr>
            <p:ph type="title"/>
          </p:nvPr>
        </p:nvSpPr>
        <p:spPr>
          <a:xfrm>
            <a:off x="838200" y="814387"/>
            <a:ext cx="10515600" cy="1325563"/>
          </a:xfrm>
        </p:spPr>
        <p:txBody>
          <a:bodyPr/>
          <a:lstStyle/>
          <a:p>
            <a:pPr algn="ctr"/>
            <a:r>
              <a:rPr lang="en-US" dirty="0">
                <a:latin typeface="Avenir Book" panose="02000503020000020003" pitchFamily="2" charset="0"/>
              </a:rPr>
              <a:t>Performative Publication – Chris Long</a:t>
            </a:r>
          </a:p>
        </p:txBody>
      </p:sp>
      <p:sp>
        <p:nvSpPr>
          <p:cNvPr id="3" name="Content Placeholder 2">
            <a:extLst>
              <a:ext uri="{FF2B5EF4-FFF2-40B4-BE49-F238E27FC236}">
                <a16:creationId xmlns:a16="http://schemas.microsoft.com/office/drawing/2014/main" id="{7F2212F2-BE41-324B-AC46-5679D359E878}"/>
              </a:ext>
            </a:extLst>
          </p:cNvPr>
          <p:cNvSpPr>
            <a:spLocks noGrp="1"/>
          </p:cNvSpPr>
          <p:nvPr>
            <p:ph idx="1"/>
          </p:nvPr>
        </p:nvSpPr>
        <p:spPr>
          <a:xfrm>
            <a:off x="838200" y="2165350"/>
            <a:ext cx="10515600" cy="4351338"/>
          </a:xfrm>
        </p:spPr>
        <p:txBody>
          <a:bodyPr>
            <a:normAutofit/>
          </a:bodyPr>
          <a:lstStyle/>
          <a:p>
            <a:pPr marL="0" indent="0">
              <a:buNone/>
            </a:pPr>
            <a:endParaRPr lang="en-GB" sz="4000" dirty="0">
              <a:latin typeface="Avenir Book" panose="02000503020000020003" pitchFamily="2" charset="0"/>
            </a:endParaRPr>
          </a:p>
          <a:p>
            <a:pPr marL="0" indent="0" algn="ctr">
              <a:buNone/>
            </a:pPr>
            <a:r>
              <a:rPr lang="en-GB" sz="4000" dirty="0">
                <a:latin typeface="Avenir Book" panose="02000503020000020003" pitchFamily="2" charset="0"/>
              </a:rPr>
              <a:t>‘The mode of publication performs one of the central ideas the text itself seeks to articulate and explore’ (Long 2013)</a:t>
            </a:r>
            <a:endParaRPr lang="en-US" sz="4000" dirty="0">
              <a:latin typeface="Avenir Book" panose="02000503020000020003" pitchFamily="2" charset="0"/>
            </a:endParaRPr>
          </a:p>
        </p:txBody>
      </p:sp>
    </p:spTree>
    <p:extLst>
      <p:ext uri="{BB962C8B-B14F-4D97-AF65-F5344CB8AC3E}">
        <p14:creationId xmlns:p14="http://schemas.microsoft.com/office/powerpoint/2010/main" val="2232932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AB7E-72CC-5949-A3BA-069B36CF49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6D69D5-9C75-F44E-8F36-0C80A6E0BD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7DD88C1-E315-A648-AAD3-D6B19DCD858D}"/>
              </a:ext>
            </a:extLst>
          </p:cNvPr>
          <p:cNvPicPr/>
          <p:nvPr/>
        </p:nvPicPr>
        <p:blipFill>
          <a:blip r:embed="rId2">
            <a:extLst>
              <a:ext uri="{28A0092B-C50C-407E-A947-70E740481C1C}">
                <a14:useLocalDpi xmlns:a14="http://schemas.microsoft.com/office/drawing/2010/main" val="0"/>
              </a:ext>
            </a:extLst>
          </a:blip>
          <a:stretch>
            <a:fillRect/>
          </a:stretch>
        </p:blipFill>
        <p:spPr>
          <a:xfrm>
            <a:off x="2828925" y="-142876"/>
            <a:ext cx="6596539" cy="7129463"/>
          </a:xfrm>
          <a:prstGeom prst="rect">
            <a:avLst/>
          </a:prstGeom>
        </p:spPr>
      </p:pic>
    </p:spTree>
    <p:extLst>
      <p:ext uri="{BB962C8B-B14F-4D97-AF65-F5344CB8AC3E}">
        <p14:creationId xmlns:p14="http://schemas.microsoft.com/office/powerpoint/2010/main" val="3659314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EBCB-DD23-CA43-8E6E-2EEE7EC7726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98442CD-879F-1C47-B536-66A50916E349}"/>
              </a:ext>
            </a:extLst>
          </p:cNvPr>
          <p:cNvPicPr/>
          <p:nvPr/>
        </p:nvPicPr>
        <p:blipFill>
          <a:blip r:embed="rId2">
            <a:extLst>
              <a:ext uri="{28A0092B-C50C-407E-A947-70E740481C1C}">
                <a14:useLocalDpi xmlns:a14="http://schemas.microsoft.com/office/drawing/2010/main" val="0"/>
              </a:ext>
            </a:extLst>
          </a:blip>
          <a:stretch>
            <a:fillRect/>
          </a:stretch>
        </p:blipFill>
        <p:spPr>
          <a:xfrm>
            <a:off x="223837" y="235741"/>
            <a:ext cx="5776913" cy="4250533"/>
          </a:xfrm>
          <a:prstGeom prst="rect">
            <a:avLst/>
          </a:prstGeom>
        </p:spPr>
      </p:pic>
      <p:pic>
        <p:nvPicPr>
          <p:cNvPr id="5" name="Content Placeholder 4">
            <a:extLst>
              <a:ext uri="{FF2B5EF4-FFF2-40B4-BE49-F238E27FC236}">
                <a16:creationId xmlns:a16="http://schemas.microsoft.com/office/drawing/2014/main" id="{243CA494-2C1F-6B40-957D-427516E2507F}"/>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224587" y="2282030"/>
            <a:ext cx="5794708" cy="4351338"/>
          </a:xfrm>
          <a:prstGeom prst="rect">
            <a:avLst/>
          </a:prstGeom>
        </p:spPr>
      </p:pic>
    </p:spTree>
    <p:extLst>
      <p:ext uri="{BB962C8B-B14F-4D97-AF65-F5344CB8AC3E}">
        <p14:creationId xmlns:p14="http://schemas.microsoft.com/office/powerpoint/2010/main" val="805301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1874-942E-CD4B-B809-EE61A3A03E2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9B6B8D3-5F69-6441-ADD2-D83B68842883}"/>
              </a:ext>
            </a:extLst>
          </p:cNvPr>
          <p:cNvPicPr/>
          <p:nvPr/>
        </p:nvPicPr>
        <p:blipFill>
          <a:blip r:embed="rId2"/>
          <a:stretch>
            <a:fillRect/>
          </a:stretch>
        </p:blipFill>
        <p:spPr>
          <a:xfrm>
            <a:off x="421005" y="1900117"/>
            <a:ext cx="4149090" cy="3249295"/>
          </a:xfrm>
          <a:prstGeom prst="rect">
            <a:avLst/>
          </a:prstGeom>
        </p:spPr>
      </p:pic>
      <p:pic>
        <p:nvPicPr>
          <p:cNvPr id="5" name="Content Placeholder 4">
            <a:extLst>
              <a:ext uri="{FF2B5EF4-FFF2-40B4-BE49-F238E27FC236}">
                <a16:creationId xmlns:a16="http://schemas.microsoft.com/office/drawing/2014/main" id="{4F32701B-0F29-5F44-8ECF-7DEFAB712CEA}"/>
              </a:ext>
            </a:extLst>
          </p:cNvPr>
          <p:cNvPicPr>
            <a:picLocks noGrp="1"/>
          </p:cNvPicPr>
          <p:nvPr>
            <p:ph idx="1"/>
          </p:nvPr>
        </p:nvPicPr>
        <p:blipFill>
          <a:blip r:embed="rId3"/>
          <a:stretch>
            <a:fillRect/>
          </a:stretch>
        </p:blipFill>
        <p:spPr>
          <a:xfrm>
            <a:off x="5427420" y="1349095"/>
            <a:ext cx="6370630" cy="4351338"/>
          </a:xfrm>
          <a:prstGeom prst="rect">
            <a:avLst/>
          </a:prstGeom>
        </p:spPr>
      </p:pic>
    </p:spTree>
    <p:extLst>
      <p:ext uri="{BB962C8B-B14F-4D97-AF65-F5344CB8AC3E}">
        <p14:creationId xmlns:p14="http://schemas.microsoft.com/office/powerpoint/2010/main" val="1364256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AADD-676C-D14E-9F56-F78115A566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EDCEE0-E490-604E-B96E-E26FF5484AB1}"/>
              </a:ext>
            </a:extLst>
          </p:cNvPr>
          <p:cNvPicPr>
            <a:picLocks noGrp="1" noChangeAspect="1"/>
          </p:cNvPicPr>
          <p:nvPr>
            <p:ph idx="1"/>
          </p:nvPr>
        </p:nvPicPr>
        <p:blipFill>
          <a:blip r:embed="rId2"/>
          <a:stretch>
            <a:fillRect/>
          </a:stretch>
        </p:blipFill>
        <p:spPr>
          <a:xfrm>
            <a:off x="717581" y="585787"/>
            <a:ext cx="10816953" cy="5700713"/>
          </a:xfrm>
        </p:spPr>
      </p:pic>
    </p:spTree>
    <p:extLst>
      <p:ext uri="{BB962C8B-B14F-4D97-AF65-F5344CB8AC3E}">
        <p14:creationId xmlns:p14="http://schemas.microsoft.com/office/powerpoint/2010/main" val="3488964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Avenir Book" charset="0"/>
                <a:ea typeface="Avenir Book" charset="0"/>
                <a:cs typeface="Avenir Book" charset="0"/>
              </a:rPr>
              <a:t>Print design versioning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25563"/>
            <a:ext cx="7372350" cy="5040924"/>
          </a:xfrm>
        </p:spPr>
      </p:pic>
      <p:pic>
        <p:nvPicPr>
          <p:cNvPr id="6"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7010400" y="10"/>
            <a:ext cx="6038850"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1626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8493-2C6D-D340-A836-F4DCA85002D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CC75227-40D5-104D-9EBE-52CEADD6EC96}"/>
              </a:ext>
            </a:extLst>
          </p:cNvPr>
          <p:cNvPicPr>
            <a:picLocks noGrp="1" noChangeAspect="1"/>
          </p:cNvPicPr>
          <p:nvPr>
            <p:ph idx="1"/>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609600" y="653064"/>
            <a:ext cx="3908612" cy="5576287"/>
          </a:xfrm>
          <a:prstGeom prst="rect">
            <a:avLst/>
          </a:prstGeom>
        </p:spPr>
      </p:pic>
      <p:pic>
        <p:nvPicPr>
          <p:cNvPr id="6" name="Picture 5">
            <a:extLst>
              <a:ext uri="{FF2B5EF4-FFF2-40B4-BE49-F238E27FC236}">
                <a16:creationId xmlns:a16="http://schemas.microsoft.com/office/drawing/2014/main" id="{9E19B644-42AF-5F41-8DB2-8993598D8C0A}"/>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5257800" y="1528062"/>
            <a:ext cx="6096000" cy="4064000"/>
          </a:xfrm>
          <a:prstGeom prst="rect">
            <a:avLst/>
          </a:prstGeom>
        </p:spPr>
      </p:pic>
    </p:spTree>
    <p:extLst>
      <p:ext uri="{BB962C8B-B14F-4D97-AF65-F5344CB8AC3E}">
        <p14:creationId xmlns:p14="http://schemas.microsoft.com/office/powerpoint/2010/main" val="2063435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3D472A-DAE0-E547-9F36-DE13DC6EAF95}"/>
              </a:ext>
            </a:extLst>
          </p:cNvPr>
          <p:cNvSpPr txBox="1"/>
          <p:nvPr/>
        </p:nvSpPr>
        <p:spPr>
          <a:xfrm>
            <a:off x="1987276" y="603468"/>
            <a:ext cx="7325711" cy="5570756"/>
          </a:xfrm>
          <a:prstGeom prst="rect">
            <a:avLst/>
          </a:prstGeom>
          <a:noFill/>
        </p:spPr>
        <p:txBody>
          <a:bodyPr wrap="square" rtlCol="0">
            <a:spAutoFit/>
          </a:bodyPr>
          <a:lstStyle/>
          <a:p>
            <a:r>
              <a:rPr lang="en-US" sz="3200" dirty="0">
                <a:solidFill>
                  <a:schemeClr val="bg1">
                    <a:lumMod val="75000"/>
                  </a:schemeClr>
                </a:solidFill>
                <a:latin typeface="Avenir Book" panose="02000503020000020003" pitchFamily="2" charset="0"/>
              </a:rPr>
              <a:t>Post</a:t>
            </a:r>
          </a:p>
          <a:p>
            <a:r>
              <a:rPr lang="en-US" sz="4400" dirty="0">
                <a:solidFill>
                  <a:schemeClr val="bg1">
                    <a:lumMod val="65000"/>
                  </a:schemeClr>
                </a:solidFill>
                <a:latin typeface="Avenir Book" panose="02000503020000020003" pitchFamily="2" charset="0"/>
              </a:rPr>
              <a:t>Post</a:t>
            </a:r>
          </a:p>
          <a:p>
            <a:r>
              <a:rPr lang="en-US" sz="6000" dirty="0">
                <a:solidFill>
                  <a:schemeClr val="tx1">
                    <a:lumMod val="65000"/>
                    <a:lumOff val="35000"/>
                  </a:schemeClr>
                </a:solidFill>
                <a:latin typeface="Avenir Book" panose="02000503020000020003" pitchFamily="2" charset="0"/>
              </a:rPr>
              <a:t>Post</a:t>
            </a:r>
          </a:p>
          <a:p>
            <a:r>
              <a:rPr lang="en-US" sz="7200" dirty="0">
                <a:latin typeface="Avenir Book" panose="02000503020000020003" pitchFamily="2" charset="0"/>
              </a:rPr>
              <a:t>Post humanities</a:t>
            </a:r>
          </a:p>
          <a:p>
            <a:r>
              <a:rPr lang="en-US" sz="6000" dirty="0">
                <a:solidFill>
                  <a:schemeClr val="tx1">
                    <a:lumMod val="65000"/>
                    <a:lumOff val="35000"/>
                  </a:schemeClr>
                </a:solidFill>
                <a:latin typeface="Avenir Book" panose="02000503020000020003" pitchFamily="2" charset="0"/>
              </a:rPr>
              <a:t>Post</a:t>
            </a:r>
          </a:p>
          <a:p>
            <a:r>
              <a:rPr lang="en-US" sz="4400" dirty="0">
                <a:solidFill>
                  <a:schemeClr val="bg1">
                    <a:lumMod val="65000"/>
                  </a:schemeClr>
                </a:solidFill>
                <a:latin typeface="Avenir Book" panose="02000503020000020003" pitchFamily="2" charset="0"/>
              </a:rPr>
              <a:t>Post</a:t>
            </a:r>
          </a:p>
          <a:p>
            <a:r>
              <a:rPr lang="en-US" sz="3200" dirty="0">
                <a:solidFill>
                  <a:schemeClr val="bg1">
                    <a:lumMod val="75000"/>
                  </a:schemeClr>
                </a:solidFill>
                <a:latin typeface="Avenir Book" panose="02000503020000020003" pitchFamily="2" charset="0"/>
              </a:rPr>
              <a:t>Post</a:t>
            </a:r>
          </a:p>
        </p:txBody>
      </p:sp>
    </p:spTree>
    <p:extLst>
      <p:ext uri="{BB962C8B-B14F-4D97-AF65-F5344CB8AC3E}">
        <p14:creationId xmlns:p14="http://schemas.microsoft.com/office/powerpoint/2010/main" val="3526231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C50B-B0BE-2A49-BD69-5E9968BD91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9B0321-C3C6-3544-BA13-8BE79801211D}"/>
              </a:ext>
            </a:extLst>
          </p:cNvPr>
          <p:cNvSpPr>
            <a:spLocks noGrp="1"/>
          </p:cNvSpPr>
          <p:nvPr>
            <p:ph idx="1"/>
          </p:nvPr>
        </p:nvSpPr>
        <p:spPr>
          <a:xfrm>
            <a:off x="838200" y="1825625"/>
            <a:ext cx="10515600" cy="4351338"/>
          </a:xfrm>
        </p:spPr>
        <p:txBody>
          <a:bodyPr/>
          <a:lstStyle/>
          <a:p>
            <a:pPr lvl="0"/>
            <a:r>
              <a:rPr lang="en-US" dirty="0">
                <a:latin typeface="Avenir Book" panose="02000503020000020003" pitchFamily="2" charset="0"/>
              </a:rPr>
              <a:t>forms of experimental publishing: hybrid, enhanced, remixed and multimodal, iterative, and living, </a:t>
            </a:r>
            <a:r>
              <a:rPr lang="en-US" dirty="0" err="1">
                <a:latin typeface="Avenir Book" panose="02000503020000020003" pitchFamily="2" charset="0"/>
              </a:rPr>
              <a:t>webtexts</a:t>
            </a:r>
            <a:r>
              <a:rPr lang="en-US" dirty="0">
                <a:latin typeface="Avenir Book" panose="02000503020000020003" pitchFamily="2" charset="0"/>
              </a:rPr>
              <a:t> and post-digital works </a:t>
            </a:r>
          </a:p>
          <a:p>
            <a:pPr lvl="0"/>
            <a:r>
              <a:rPr lang="en-US" dirty="0">
                <a:latin typeface="Avenir Book" panose="02000503020000020003" pitchFamily="2" charset="0"/>
              </a:rPr>
              <a:t>alternative forms of distribution: piracy, P2P file-sharing, radical open access, wikis, distributed networks, </a:t>
            </a:r>
            <a:r>
              <a:rPr lang="en-US" dirty="0" err="1">
                <a:latin typeface="Avenir Book" panose="02000503020000020003" pitchFamily="2" charset="0"/>
              </a:rPr>
              <a:t>postdigital</a:t>
            </a:r>
            <a:r>
              <a:rPr lang="en-US" dirty="0">
                <a:latin typeface="Avenir Book" panose="02000503020000020003" pitchFamily="2" charset="0"/>
              </a:rPr>
              <a:t> print </a:t>
            </a:r>
          </a:p>
          <a:p>
            <a:r>
              <a:rPr lang="en-US" dirty="0">
                <a:latin typeface="Avenir Book" panose="02000503020000020003" pitchFamily="2" charset="0"/>
              </a:rPr>
              <a:t>and distributed authorship practices: collaborative, anonymous, including personas, aliases, pseudonyms, as well as machinic, automatic, generative, and algorithmic authorship</a:t>
            </a:r>
          </a:p>
        </p:txBody>
      </p:sp>
    </p:spTree>
    <p:extLst>
      <p:ext uri="{BB962C8B-B14F-4D97-AF65-F5344CB8AC3E}">
        <p14:creationId xmlns:p14="http://schemas.microsoft.com/office/powerpoint/2010/main" val="231125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50558-D796-4941-85E6-C09558449D29}"/>
              </a:ext>
            </a:extLst>
          </p:cNvPr>
          <p:cNvPicPr>
            <a:picLocks noChangeAspect="1"/>
          </p:cNvPicPr>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2157413" y="685800"/>
            <a:ext cx="8128000" cy="5334000"/>
          </a:xfrm>
          <a:prstGeom prst="rect">
            <a:avLst/>
          </a:prstGeom>
          <a:effectLst>
            <a:outerShdw blurRad="50800" dist="50800" dir="5400000" algn="ctr" rotWithShape="0">
              <a:srgbClr val="000000">
                <a:alpha val="94000"/>
              </a:srgbClr>
            </a:outerShdw>
            <a:softEdge rad="31750"/>
          </a:effectLst>
        </p:spPr>
      </p:pic>
    </p:spTree>
    <p:extLst>
      <p:ext uri="{BB962C8B-B14F-4D97-AF65-F5344CB8AC3E}">
        <p14:creationId xmlns:p14="http://schemas.microsoft.com/office/powerpoint/2010/main" val="298540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B654EC-950B-A443-9D44-022703F21F9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F920287-4CA9-ED4F-8CE8-E6D90FCAFF25}"/>
              </a:ext>
            </a:extLst>
          </p:cNvPr>
          <p:cNvPicPr>
            <a:picLocks noGrp="1" noChangeAspect="1"/>
          </p:cNvPicPr>
          <p:nvPr>
            <p:ph sz="half" idx="1"/>
          </p:nvPr>
        </p:nvPicPr>
        <p:blipFill>
          <a:blip r:embed="rId2"/>
          <a:stretch>
            <a:fillRect/>
          </a:stretch>
        </p:blipFill>
        <p:spPr>
          <a:xfrm>
            <a:off x="0" y="-1"/>
            <a:ext cx="8639503" cy="6873565"/>
          </a:xfrm>
        </p:spPr>
      </p:pic>
      <p:sp>
        <p:nvSpPr>
          <p:cNvPr id="8" name="Content Placeholder 7">
            <a:extLst>
              <a:ext uri="{FF2B5EF4-FFF2-40B4-BE49-F238E27FC236}">
                <a16:creationId xmlns:a16="http://schemas.microsoft.com/office/drawing/2014/main" id="{DEC3550C-5B53-EE4D-AD57-CA1132492A86}"/>
              </a:ext>
            </a:extLst>
          </p:cNvPr>
          <p:cNvSpPr>
            <a:spLocks noGrp="1"/>
          </p:cNvSpPr>
          <p:nvPr>
            <p:ph sz="half" idx="2"/>
          </p:nvPr>
        </p:nvSpPr>
        <p:spPr>
          <a:xfrm>
            <a:off x="6348248" y="2345912"/>
            <a:ext cx="6903985" cy="3310760"/>
          </a:xfrm>
        </p:spPr>
        <p:txBody>
          <a:bodyPr/>
          <a:lstStyle/>
          <a:p>
            <a:pPr marL="2286000" lvl="5" indent="0">
              <a:buNone/>
            </a:pPr>
            <a:r>
              <a:rPr lang="en-US" dirty="0"/>
              <a:t>	</a:t>
            </a:r>
          </a:p>
          <a:p>
            <a:pPr marL="2286000" lvl="5" indent="0">
              <a:buNone/>
            </a:pPr>
            <a:endParaRPr lang="en-US" dirty="0"/>
          </a:p>
          <a:p>
            <a:pPr marL="2286000" lvl="5" indent="0">
              <a:buNone/>
            </a:pPr>
            <a:r>
              <a:rPr lang="en-US" dirty="0"/>
              <a:t>       </a:t>
            </a:r>
            <a:r>
              <a:rPr lang="en-US" sz="3200" dirty="0">
                <a:latin typeface="Avenir Book" panose="02000503020000020003" pitchFamily="2" charset="0"/>
              </a:rPr>
              <a:t>HTTPS://POST-PUBLISHING.ORG</a:t>
            </a:r>
          </a:p>
        </p:txBody>
      </p:sp>
    </p:spTree>
    <p:extLst>
      <p:ext uri="{BB962C8B-B14F-4D97-AF65-F5344CB8AC3E}">
        <p14:creationId xmlns:p14="http://schemas.microsoft.com/office/powerpoint/2010/main" val="1923449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9E29-7E1D-5C45-A3BA-17C48CFB8B5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14A0029-661C-014A-8A4F-6D773BFAEAB1}"/>
              </a:ext>
            </a:extLst>
          </p:cNvPr>
          <p:cNvPicPr>
            <a:picLocks noGrp="1" noChangeAspect="1"/>
          </p:cNvPicPr>
          <p:nvPr>
            <p:ph sz="half" idx="1"/>
          </p:nvPr>
        </p:nvPicPr>
        <p:blipFill>
          <a:blip r:embed="rId2"/>
          <a:stretch>
            <a:fillRect/>
          </a:stretch>
        </p:blipFill>
        <p:spPr>
          <a:xfrm>
            <a:off x="144517" y="990022"/>
            <a:ext cx="11479924" cy="4336859"/>
          </a:xfrm>
        </p:spPr>
      </p:pic>
      <p:sp>
        <p:nvSpPr>
          <p:cNvPr id="4" name="Content Placeholder 3">
            <a:extLst>
              <a:ext uri="{FF2B5EF4-FFF2-40B4-BE49-F238E27FC236}">
                <a16:creationId xmlns:a16="http://schemas.microsoft.com/office/drawing/2014/main" id="{EB198EE9-C224-8C43-B7AB-7C62AC8A446F}"/>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473012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6F45-3CB9-064A-BC34-4F6B7C76B1B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CD380E8-F934-AC4F-B562-3856876D5A9D}"/>
              </a:ext>
            </a:extLst>
          </p:cNvPr>
          <p:cNvPicPr>
            <a:picLocks noGrp="1" noChangeAspect="1"/>
          </p:cNvPicPr>
          <p:nvPr>
            <p:ph sz="half" idx="1"/>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256484" y="265112"/>
            <a:ext cx="7096816" cy="6330361"/>
          </a:xfrm>
          <a:prstGeom prst="rect">
            <a:avLst/>
          </a:prstGeom>
        </p:spPr>
      </p:pic>
      <p:pic>
        <p:nvPicPr>
          <p:cNvPr id="6" name="Content Placeholder 5">
            <a:extLst>
              <a:ext uri="{FF2B5EF4-FFF2-40B4-BE49-F238E27FC236}">
                <a16:creationId xmlns:a16="http://schemas.microsoft.com/office/drawing/2014/main" id="{16E720D6-1611-084D-9C2A-A5848EBF24B8}"/>
              </a:ext>
            </a:extLst>
          </p:cNvPr>
          <p:cNvPicPr>
            <a:picLocks noGrp="1" noChangeAspect="1"/>
          </p:cNvPicPr>
          <p:nvPr>
            <p:ph sz="half" idx="2"/>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7558778" y="265112"/>
            <a:ext cx="4376738" cy="6308812"/>
          </a:xfrm>
          <a:prstGeom prst="rect">
            <a:avLst/>
          </a:prstGeom>
        </p:spPr>
      </p:pic>
    </p:spTree>
    <p:extLst>
      <p:ext uri="{BB962C8B-B14F-4D97-AF65-F5344CB8AC3E}">
        <p14:creationId xmlns:p14="http://schemas.microsoft.com/office/powerpoint/2010/main" val="2450320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TotalTime>
  <Words>187</Words>
  <Application>Microsoft Macintosh PowerPoint</Application>
  <PresentationFormat>Widescreen</PresentationFormat>
  <Paragraphs>39</Paragraphs>
  <Slides>27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Avenir Black</vt:lpstr>
      <vt:lpstr>Avenir Book</vt:lpstr>
      <vt:lpstr>Bookman Old Style</vt:lpstr>
      <vt:lpstr>Calibri</vt:lpstr>
      <vt:lpstr>Calibri Light</vt:lpstr>
      <vt:lpstr>Office Theme</vt:lpstr>
      <vt:lpstr>   The Future of Publishing: Post-Publishing and Performative Publications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Living Books about Life (Open Humanities Press)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Peer Review</vt:lpstr>
      <vt:lpstr>PowerPoint Presentation</vt:lpstr>
      <vt:lpstr>PowerPoint Presentation</vt:lpstr>
      <vt:lpstr>PowerPoint Presentation</vt:lpstr>
      <vt:lpstr>Performative Publication – Chris Long</vt:lpstr>
      <vt:lpstr>PowerPoint Presentation</vt:lpstr>
      <vt:lpstr>PowerPoint Presentation</vt:lpstr>
      <vt:lpstr>PowerPoint Presentation</vt:lpstr>
      <vt:lpstr>PowerPoint Presentation</vt:lpstr>
      <vt:lpstr>Print design versioning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Future of Publishing: Post-Publishing and Performative Publications   </dc:title>
  <dc:creator>Janneke Adema</dc:creator>
  <cp:lastModifiedBy>Janneke Adema</cp:lastModifiedBy>
  <cp:revision>13</cp:revision>
  <dcterms:created xsi:type="dcterms:W3CDTF">2019-12-11T18:19:47Z</dcterms:created>
  <dcterms:modified xsi:type="dcterms:W3CDTF">2019-12-12T09:29:38Z</dcterms:modified>
</cp:coreProperties>
</file>