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16"/>
  </p:notesMasterIdLst>
  <p:sldIdLst>
    <p:sldId id="256" r:id="rId2"/>
    <p:sldId id="257" r:id="rId3"/>
    <p:sldId id="258" r:id="rId4"/>
    <p:sldId id="259" r:id="rId5"/>
    <p:sldId id="260" r:id="rId6"/>
    <p:sldId id="268" r:id="rId7"/>
    <p:sldId id="261" r:id="rId8"/>
    <p:sldId id="262" r:id="rId9"/>
    <p:sldId id="263" r:id="rId10"/>
    <p:sldId id="264" r:id="rId11"/>
    <p:sldId id="266" r:id="rId12"/>
    <p:sldId id="265"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75893"/>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B59E7-EAD1-6A4E-ACB6-1ADC030F55AE}" type="datetimeFigureOut">
              <a:rPr lang="en-US" smtClean="0"/>
              <a:t>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C3555-4E78-C845-9A36-7C54E836E620}" type="slidenum">
              <a:rPr lang="en-US" smtClean="0"/>
              <a:t>‹#›</a:t>
            </a:fld>
            <a:endParaRPr lang="en-US"/>
          </a:p>
        </p:txBody>
      </p:sp>
    </p:spTree>
    <p:extLst>
      <p:ext uri="{BB962C8B-B14F-4D97-AF65-F5344CB8AC3E}">
        <p14:creationId xmlns:p14="http://schemas.microsoft.com/office/powerpoint/2010/main" val="114408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DC3555-4E78-C845-9A36-7C54E836E620}" type="slidenum">
              <a:rPr lang="en-US" smtClean="0"/>
              <a:t>1</a:t>
            </a:fld>
            <a:endParaRPr lang="en-US"/>
          </a:p>
        </p:txBody>
      </p:sp>
    </p:spTree>
    <p:extLst>
      <p:ext uri="{BB962C8B-B14F-4D97-AF65-F5344CB8AC3E}">
        <p14:creationId xmlns:p14="http://schemas.microsoft.com/office/powerpoint/2010/main" val="54271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10</a:t>
            </a:fld>
            <a:endParaRPr lang="en-US"/>
          </a:p>
        </p:txBody>
      </p:sp>
    </p:spTree>
    <p:extLst>
      <p:ext uri="{BB962C8B-B14F-4D97-AF65-F5344CB8AC3E}">
        <p14:creationId xmlns:p14="http://schemas.microsoft.com/office/powerpoint/2010/main" val="2616350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11</a:t>
            </a:fld>
            <a:endParaRPr lang="en-US"/>
          </a:p>
        </p:txBody>
      </p:sp>
    </p:spTree>
    <p:extLst>
      <p:ext uri="{BB962C8B-B14F-4D97-AF65-F5344CB8AC3E}">
        <p14:creationId xmlns:p14="http://schemas.microsoft.com/office/powerpoint/2010/main" val="122225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12</a:t>
            </a:fld>
            <a:endParaRPr lang="en-US"/>
          </a:p>
        </p:txBody>
      </p:sp>
    </p:spTree>
    <p:extLst>
      <p:ext uri="{BB962C8B-B14F-4D97-AF65-F5344CB8AC3E}">
        <p14:creationId xmlns:p14="http://schemas.microsoft.com/office/powerpoint/2010/main" val="322201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13</a:t>
            </a:fld>
            <a:endParaRPr lang="en-US"/>
          </a:p>
        </p:txBody>
      </p:sp>
    </p:spTree>
    <p:extLst>
      <p:ext uri="{BB962C8B-B14F-4D97-AF65-F5344CB8AC3E}">
        <p14:creationId xmlns:p14="http://schemas.microsoft.com/office/powerpoint/2010/main" val="48257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14</a:t>
            </a:fld>
            <a:endParaRPr lang="en-US"/>
          </a:p>
        </p:txBody>
      </p:sp>
    </p:spTree>
    <p:extLst>
      <p:ext uri="{BB962C8B-B14F-4D97-AF65-F5344CB8AC3E}">
        <p14:creationId xmlns:p14="http://schemas.microsoft.com/office/powerpoint/2010/main" val="191843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2</a:t>
            </a:fld>
            <a:endParaRPr lang="en-US"/>
          </a:p>
        </p:txBody>
      </p:sp>
    </p:spTree>
    <p:extLst>
      <p:ext uri="{BB962C8B-B14F-4D97-AF65-F5344CB8AC3E}">
        <p14:creationId xmlns:p14="http://schemas.microsoft.com/office/powerpoint/2010/main" val="239630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3</a:t>
            </a:fld>
            <a:endParaRPr lang="en-US"/>
          </a:p>
        </p:txBody>
      </p:sp>
    </p:spTree>
    <p:extLst>
      <p:ext uri="{BB962C8B-B14F-4D97-AF65-F5344CB8AC3E}">
        <p14:creationId xmlns:p14="http://schemas.microsoft.com/office/powerpoint/2010/main" val="124858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4</a:t>
            </a:fld>
            <a:endParaRPr lang="en-US"/>
          </a:p>
        </p:txBody>
      </p:sp>
    </p:spTree>
    <p:extLst>
      <p:ext uri="{BB962C8B-B14F-4D97-AF65-F5344CB8AC3E}">
        <p14:creationId xmlns:p14="http://schemas.microsoft.com/office/powerpoint/2010/main" val="379874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5</a:t>
            </a:fld>
            <a:endParaRPr lang="en-US"/>
          </a:p>
        </p:txBody>
      </p:sp>
    </p:spTree>
    <p:extLst>
      <p:ext uri="{BB962C8B-B14F-4D97-AF65-F5344CB8AC3E}">
        <p14:creationId xmlns:p14="http://schemas.microsoft.com/office/powerpoint/2010/main" val="341464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6</a:t>
            </a:fld>
            <a:endParaRPr lang="en-US"/>
          </a:p>
        </p:txBody>
      </p:sp>
    </p:spTree>
    <p:extLst>
      <p:ext uri="{BB962C8B-B14F-4D97-AF65-F5344CB8AC3E}">
        <p14:creationId xmlns:p14="http://schemas.microsoft.com/office/powerpoint/2010/main" val="258453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7</a:t>
            </a:fld>
            <a:endParaRPr lang="en-US"/>
          </a:p>
        </p:txBody>
      </p:sp>
    </p:spTree>
    <p:extLst>
      <p:ext uri="{BB962C8B-B14F-4D97-AF65-F5344CB8AC3E}">
        <p14:creationId xmlns:p14="http://schemas.microsoft.com/office/powerpoint/2010/main" val="153154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8</a:t>
            </a:fld>
            <a:endParaRPr lang="en-US"/>
          </a:p>
        </p:txBody>
      </p:sp>
    </p:spTree>
    <p:extLst>
      <p:ext uri="{BB962C8B-B14F-4D97-AF65-F5344CB8AC3E}">
        <p14:creationId xmlns:p14="http://schemas.microsoft.com/office/powerpoint/2010/main" val="31676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C3555-4E78-C845-9A36-7C54E836E620}" type="slidenum">
              <a:rPr lang="en-US" smtClean="0"/>
              <a:t>9</a:t>
            </a:fld>
            <a:endParaRPr lang="en-US"/>
          </a:p>
        </p:txBody>
      </p:sp>
    </p:spTree>
    <p:extLst>
      <p:ext uri="{BB962C8B-B14F-4D97-AF65-F5344CB8AC3E}">
        <p14:creationId xmlns:p14="http://schemas.microsoft.com/office/powerpoint/2010/main" val="158518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798551-8E87-6E47-BF46-3A8CD39B99BF}"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53711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98551-8E87-6E47-BF46-3A8CD39B99BF}" type="datetimeFigureOut">
              <a:rPr lang="en-US" smtClean="0"/>
              <a:t>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316808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98551-8E87-6E47-BF46-3A8CD39B99BF}" type="datetimeFigureOut">
              <a:rPr lang="en-US" smtClean="0"/>
              <a:t>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181648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98551-8E87-6E47-BF46-3A8CD39B99BF}"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20372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798551-8E87-6E47-BF46-3A8CD39B99BF}" type="datetimeFigureOut">
              <a:rPr lang="en-US" smtClean="0"/>
              <a:t>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205247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2798551-8E87-6E47-BF46-3A8CD39B99BF}" type="datetimeFigureOut">
              <a:rPr lang="en-US" smtClean="0"/>
              <a:t>9/20/19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7062320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2798551-8E87-6E47-BF46-3A8CD39B99BF}" type="datetimeFigureOut">
              <a:rPr lang="en-US" smtClean="0"/>
              <a:t>9/20/19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1186650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2798551-8E87-6E47-BF46-3A8CD39B99BF}" type="datetimeFigureOut">
              <a:rPr lang="en-US" smtClean="0"/>
              <a:t>9/20/19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151304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798551-8E87-6E47-BF46-3A8CD39B99BF}" type="datetimeFigureOut">
              <a:rPr lang="en-US" smtClean="0"/>
              <a:t>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99844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2798551-8E87-6E47-BF46-3A8CD39B99BF}" type="datetimeFigureOut">
              <a:rPr lang="en-US" smtClean="0"/>
              <a:t>9/20/19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26284017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2798551-8E87-6E47-BF46-3A8CD39B99BF}" type="datetimeFigureOut">
              <a:rPr lang="en-US" smtClean="0"/>
              <a:t>9/20/19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E5498BD6-7F11-6945-9701-13DF7A1CFBF8}" type="slidenum">
              <a:rPr lang="en-US" smtClean="0"/>
              <a:t>‹#›</a:t>
            </a:fld>
            <a:endParaRPr lang="en-US"/>
          </a:p>
        </p:txBody>
      </p:sp>
    </p:spTree>
    <p:extLst>
      <p:ext uri="{BB962C8B-B14F-4D97-AF65-F5344CB8AC3E}">
        <p14:creationId xmlns:p14="http://schemas.microsoft.com/office/powerpoint/2010/main" val="264471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2798551-8E87-6E47-BF46-3A8CD39B99BF}" type="datetimeFigureOut">
              <a:rPr lang="en-US" smtClean="0"/>
              <a:t>9/20/19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5498BD6-7F11-6945-9701-13DF7A1CFBF8}" type="slidenum">
              <a:rPr lang="en-US" smtClean="0"/>
              <a:t>‹#›</a:t>
            </a:fld>
            <a:endParaRPr lang="en-US"/>
          </a:p>
        </p:txBody>
      </p:sp>
    </p:spTree>
    <p:extLst>
      <p:ext uri="{BB962C8B-B14F-4D97-AF65-F5344CB8AC3E}">
        <p14:creationId xmlns:p14="http://schemas.microsoft.com/office/powerpoint/2010/main" val="22325935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opensourceway/6555466069/in/photostrea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6B41A76-5ECD-A14E-9DFD-F73B7C0441EF}"/>
              </a:ext>
            </a:extLst>
          </p:cNvPr>
          <p:cNvSpPr>
            <a:spLocks noGrp="1"/>
          </p:cNvSpPr>
          <p:nvPr>
            <p:ph type="title"/>
          </p:nvPr>
        </p:nvSpPr>
        <p:spPr>
          <a:xfrm>
            <a:off x="114300" y="1259344"/>
            <a:ext cx="9685304" cy="912729"/>
          </a:xfrm>
        </p:spPr>
        <p:txBody>
          <a:bodyPr>
            <a:normAutofit/>
          </a:bodyPr>
          <a:lstStyle/>
          <a:p>
            <a:r>
              <a:rPr lang="en-US" sz="5400" b="1" dirty="0"/>
              <a:t>COPIM</a:t>
            </a:r>
          </a:p>
        </p:txBody>
      </p:sp>
      <p:sp>
        <p:nvSpPr>
          <p:cNvPr id="3" name="Subtitle 2">
            <a:extLst>
              <a:ext uri="{FF2B5EF4-FFF2-40B4-BE49-F238E27FC236}">
                <a16:creationId xmlns:a16="http://schemas.microsoft.com/office/drawing/2014/main" id="{EFB2FCE8-9A7E-C443-93C3-CFFCB28ADA8D}"/>
              </a:ext>
            </a:extLst>
          </p:cNvPr>
          <p:cNvSpPr>
            <a:spLocks noGrp="1"/>
          </p:cNvSpPr>
          <p:nvPr>
            <p:ph sz="half" idx="1"/>
          </p:nvPr>
        </p:nvSpPr>
        <p:spPr>
          <a:xfrm>
            <a:off x="114300" y="2052084"/>
            <a:ext cx="3486150" cy="3814282"/>
          </a:xfrm>
        </p:spPr>
        <p:txBody>
          <a:bodyPr>
            <a:normAutofit/>
          </a:bodyPr>
          <a:lstStyle/>
          <a:p>
            <a:pPr marL="0" indent="0">
              <a:buNone/>
            </a:pPr>
            <a:r>
              <a:rPr lang="en-US" sz="3200" dirty="0"/>
              <a:t>Community-Led Open         Publication Infrastructures for Monographs</a:t>
            </a:r>
          </a:p>
        </p:txBody>
      </p:sp>
      <p:sp>
        <p:nvSpPr>
          <p:cNvPr id="6" name="Content Placeholder 5">
            <a:extLst>
              <a:ext uri="{FF2B5EF4-FFF2-40B4-BE49-F238E27FC236}">
                <a16:creationId xmlns:a16="http://schemas.microsoft.com/office/drawing/2014/main" id="{4F7AD5FE-B1DD-5841-987E-7F5106CDC655}"/>
              </a:ext>
            </a:extLst>
          </p:cNvPr>
          <p:cNvSpPr>
            <a:spLocks noGrp="1"/>
          </p:cNvSpPr>
          <p:nvPr>
            <p:ph sz="half" idx="2"/>
          </p:nvPr>
        </p:nvSpPr>
        <p:spPr>
          <a:xfrm>
            <a:off x="7875997" y="5456638"/>
            <a:ext cx="3847214" cy="310597"/>
          </a:xfrm>
        </p:spPr>
        <p:txBody>
          <a:bodyPr>
            <a:normAutofit/>
          </a:bodyPr>
          <a:lstStyle/>
          <a:p>
            <a:pPr marL="0" indent="0">
              <a:buNone/>
            </a:pPr>
            <a:r>
              <a:rPr lang="en-US" sz="800" dirty="0">
                <a:hlinkClick r:id="rId3"/>
              </a:rPr>
              <a:t>https://www.flickr.com/photos/opensourceway/6555466069/in/photostream/</a:t>
            </a:r>
            <a:endParaRPr lang="en-US" sz="800" dirty="0"/>
          </a:p>
        </p:txBody>
      </p:sp>
      <p:pic>
        <p:nvPicPr>
          <p:cNvPr id="5" name="Picture 4">
            <a:extLst>
              <a:ext uri="{FF2B5EF4-FFF2-40B4-BE49-F238E27FC236}">
                <a16:creationId xmlns:a16="http://schemas.microsoft.com/office/drawing/2014/main" id="{6910A1B6-72BC-964C-AEF5-0C664975C1D3}"/>
              </a:ext>
            </a:extLst>
          </p:cNvPr>
          <p:cNvPicPr>
            <a:picLocks noChangeAspect="1"/>
          </p:cNvPicPr>
          <p:nvPr/>
        </p:nvPicPr>
        <p:blipFill>
          <a:blip r:embed="rId4"/>
          <a:stretch>
            <a:fillRect/>
          </a:stretch>
        </p:blipFill>
        <p:spPr>
          <a:xfrm>
            <a:off x="4095075" y="1549856"/>
            <a:ext cx="7258725" cy="3926867"/>
          </a:xfrm>
          <a:prstGeom prst="rect">
            <a:avLst/>
          </a:prstGeom>
        </p:spPr>
      </p:pic>
    </p:spTree>
    <p:extLst>
      <p:ext uri="{BB962C8B-B14F-4D97-AF65-F5344CB8AC3E}">
        <p14:creationId xmlns:p14="http://schemas.microsoft.com/office/powerpoint/2010/main" val="181912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263F-4E3B-6644-B3CE-934242E96683}"/>
              </a:ext>
            </a:extLst>
          </p:cNvPr>
          <p:cNvSpPr>
            <a:spLocks noGrp="1"/>
          </p:cNvSpPr>
          <p:nvPr>
            <p:ph type="title"/>
          </p:nvPr>
        </p:nvSpPr>
        <p:spPr/>
        <p:txBody>
          <a:bodyPr>
            <a:normAutofit/>
          </a:bodyPr>
          <a:lstStyle/>
          <a:p>
            <a:r>
              <a:rPr lang="en-GB" b="1" dirty="0"/>
              <a:t>WP5. </a:t>
            </a:r>
            <a:br>
              <a:rPr lang="en-GB" b="1" dirty="0"/>
            </a:br>
            <a:r>
              <a:rPr lang="en-GB" b="1" dirty="0"/>
              <a:t>Building an Open Dissemination System</a:t>
            </a:r>
            <a:br>
              <a:rPr lang="en-US" dirty="0"/>
            </a:br>
            <a:endParaRPr lang="en-US" dirty="0"/>
          </a:p>
        </p:txBody>
      </p:sp>
      <p:sp>
        <p:nvSpPr>
          <p:cNvPr id="3" name="Content Placeholder 2">
            <a:extLst>
              <a:ext uri="{FF2B5EF4-FFF2-40B4-BE49-F238E27FC236}">
                <a16:creationId xmlns:a16="http://schemas.microsoft.com/office/drawing/2014/main" id="{3773A43E-55FA-2944-96AA-D02E9968EC3F}"/>
              </a:ext>
            </a:extLst>
          </p:cNvPr>
          <p:cNvSpPr>
            <a:spLocks noGrp="1"/>
          </p:cNvSpPr>
          <p:nvPr>
            <p:ph idx="1"/>
          </p:nvPr>
        </p:nvSpPr>
        <p:spPr/>
        <p:txBody>
          <a:bodyPr>
            <a:normAutofit/>
          </a:bodyPr>
          <a:lstStyle/>
          <a:p>
            <a:pPr marL="0" indent="0">
              <a:buNone/>
            </a:pPr>
            <a:r>
              <a:rPr lang="en-GB" sz="2800" b="1" dirty="0"/>
              <a:t>Key deliverables and impacts</a:t>
            </a:r>
            <a:endParaRPr lang="en-US" sz="2800" dirty="0"/>
          </a:p>
          <a:p>
            <a:pPr lvl="0"/>
            <a:r>
              <a:rPr lang="en-GB" sz="2800" dirty="0"/>
              <a:t>An Open Dissemination System enhancing the discovery and dissemination of OA monographs </a:t>
            </a:r>
            <a:endParaRPr lang="en-US" sz="2800" dirty="0"/>
          </a:p>
          <a:p>
            <a:pPr lvl="0"/>
            <a:r>
              <a:rPr lang="en-GB" sz="2800" dirty="0"/>
              <a:t>A pilot case implementing the ODS infrastructure amongst the OA publishing partners;</a:t>
            </a:r>
            <a:endParaRPr lang="en-US" sz="2800" dirty="0"/>
          </a:p>
          <a:p>
            <a:pPr lvl="0"/>
            <a:r>
              <a:rPr lang="en-GB" sz="2800" dirty="0"/>
              <a:t>A shared “best practices” digital catalogue to enable adoption of the ODS.</a:t>
            </a:r>
            <a:endParaRPr lang="en-US" sz="2800" dirty="0"/>
          </a:p>
          <a:p>
            <a:endParaRPr lang="en-US" dirty="0"/>
          </a:p>
        </p:txBody>
      </p:sp>
    </p:spTree>
    <p:extLst>
      <p:ext uri="{BB962C8B-B14F-4D97-AF65-F5344CB8AC3E}">
        <p14:creationId xmlns:p14="http://schemas.microsoft.com/office/powerpoint/2010/main" val="99236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365F-F114-1D42-B4C8-9586C003BEFC}"/>
              </a:ext>
            </a:extLst>
          </p:cNvPr>
          <p:cNvSpPr>
            <a:spLocks noGrp="1"/>
          </p:cNvSpPr>
          <p:nvPr>
            <p:ph type="title"/>
          </p:nvPr>
        </p:nvSpPr>
        <p:spPr/>
        <p:txBody>
          <a:bodyPr>
            <a:normAutofit/>
          </a:bodyPr>
          <a:lstStyle/>
          <a:p>
            <a:r>
              <a:rPr lang="en-GB" b="1" dirty="0"/>
              <a:t>WP6. Experimental Publishing, Re-use and Impact</a:t>
            </a:r>
            <a:br>
              <a:rPr lang="en-US" dirty="0"/>
            </a:br>
            <a:endParaRPr lang="en-US" dirty="0"/>
          </a:p>
        </p:txBody>
      </p:sp>
      <p:sp>
        <p:nvSpPr>
          <p:cNvPr id="3" name="Content Placeholder 2">
            <a:extLst>
              <a:ext uri="{FF2B5EF4-FFF2-40B4-BE49-F238E27FC236}">
                <a16:creationId xmlns:a16="http://schemas.microsoft.com/office/drawing/2014/main" id="{E35EFC24-8FA5-A94A-A494-07206A225632}"/>
              </a:ext>
            </a:extLst>
          </p:cNvPr>
          <p:cNvSpPr>
            <a:spLocks noGrp="1"/>
          </p:cNvSpPr>
          <p:nvPr>
            <p:ph idx="1"/>
          </p:nvPr>
        </p:nvSpPr>
        <p:spPr>
          <a:xfrm>
            <a:off x="3869268" y="849086"/>
            <a:ext cx="7315200" cy="5682343"/>
          </a:xfrm>
        </p:spPr>
        <p:txBody>
          <a:bodyPr>
            <a:normAutofit lnSpcReduction="10000"/>
          </a:bodyPr>
          <a:lstStyle/>
          <a:p>
            <a:pPr marL="0" indent="0">
              <a:buNone/>
            </a:pPr>
            <a:r>
              <a:rPr lang="en-GB" sz="2800" b="1" dirty="0"/>
              <a:t>Key deliverables and impacts</a:t>
            </a:r>
            <a:endParaRPr lang="en-US" sz="2800" dirty="0"/>
          </a:p>
          <a:p>
            <a:pPr lvl="0"/>
            <a:r>
              <a:rPr lang="en-GB" sz="2800" dirty="0"/>
              <a:t>A pilot of representative experimental books built on top and integrated within the COPIM infrastructure</a:t>
            </a:r>
            <a:endParaRPr lang="en-US" sz="2800" dirty="0"/>
          </a:p>
          <a:p>
            <a:pPr lvl="0"/>
            <a:r>
              <a:rPr lang="en-GB" sz="2800" dirty="0"/>
              <a:t>An online resource detailing opportunities for experimental book publishing</a:t>
            </a:r>
            <a:endParaRPr lang="en-US" sz="2800" dirty="0"/>
          </a:p>
          <a:p>
            <a:pPr lvl="0"/>
            <a:r>
              <a:rPr lang="en-GB" sz="2800" dirty="0"/>
              <a:t>Technologies and cultural strategies to promote OA book content discovery, interaction and reuse and the creation, development and interaction with emergent genres of scholarship</a:t>
            </a:r>
            <a:endParaRPr lang="en-US" sz="2800" dirty="0"/>
          </a:p>
          <a:p>
            <a:pPr lvl="0"/>
            <a:r>
              <a:rPr lang="en-GB" sz="2800" dirty="0"/>
              <a:t>Reuse and engagement strategy for OA book publishers and scholars.</a:t>
            </a:r>
            <a:endParaRPr lang="en-US" sz="2800" dirty="0"/>
          </a:p>
          <a:p>
            <a:endParaRPr lang="en-US" dirty="0"/>
          </a:p>
        </p:txBody>
      </p:sp>
    </p:spTree>
    <p:extLst>
      <p:ext uri="{BB962C8B-B14F-4D97-AF65-F5344CB8AC3E}">
        <p14:creationId xmlns:p14="http://schemas.microsoft.com/office/powerpoint/2010/main" val="195011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FA0F-B3D4-ED48-982F-E0A7EE95E8B8}"/>
              </a:ext>
            </a:extLst>
          </p:cNvPr>
          <p:cNvSpPr>
            <a:spLocks noGrp="1"/>
          </p:cNvSpPr>
          <p:nvPr>
            <p:ph type="title"/>
          </p:nvPr>
        </p:nvSpPr>
        <p:spPr/>
        <p:txBody>
          <a:bodyPr>
            <a:normAutofit/>
          </a:bodyPr>
          <a:lstStyle/>
          <a:p>
            <a:r>
              <a:rPr lang="en-GB" b="1" dirty="0"/>
              <a:t>WP7.</a:t>
            </a:r>
            <a:br>
              <a:rPr lang="en-GB" b="1" dirty="0"/>
            </a:br>
            <a:r>
              <a:rPr lang="en-GB" b="1" dirty="0"/>
              <a:t>Archiving and Digital Preservation</a:t>
            </a:r>
            <a:endParaRPr lang="en-US" dirty="0"/>
          </a:p>
        </p:txBody>
      </p:sp>
      <p:sp>
        <p:nvSpPr>
          <p:cNvPr id="3" name="Content Placeholder 2">
            <a:extLst>
              <a:ext uri="{FF2B5EF4-FFF2-40B4-BE49-F238E27FC236}">
                <a16:creationId xmlns:a16="http://schemas.microsoft.com/office/drawing/2014/main" id="{E3C69FA8-C271-F047-880B-2918700154EA}"/>
              </a:ext>
            </a:extLst>
          </p:cNvPr>
          <p:cNvSpPr>
            <a:spLocks noGrp="1"/>
          </p:cNvSpPr>
          <p:nvPr>
            <p:ph idx="1"/>
          </p:nvPr>
        </p:nvSpPr>
        <p:spPr>
          <a:xfrm>
            <a:off x="3869267" y="864108"/>
            <a:ext cx="7756675" cy="5120640"/>
          </a:xfrm>
        </p:spPr>
        <p:txBody>
          <a:bodyPr>
            <a:noAutofit/>
          </a:bodyPr>
          <a:lstStyle/>
          <a:p>
            <a:pPr marL="0" indent="0">
              <a:buNone/>
            </a:pPr>
            <a:r>
              <a:rPr lang="en-GB" sz="2800" b="1" dirty="0"/>
              <a:t>Key deliverables and impacts</a:t>
            </a:r>
            <a:endParaRPr lang="en-US" sz="2800" dirty="0"/>
          </a:p>
          <a:p>
            <a:pPr lvl="0"/>
            <a:r>
              <a:rPr lang="en-GB" sz="2800" dirty="0"/>
              <a:t>Technical methods for effectively archiving complex digital research publications and for creating an integrated collection of content in different formats</a:t>
            </a:r>
            <a:endParaRPr lang="en-US" sz="2800" dirty="0"/>
          </a:p>
          <a:p>
            <a:pPr lvl="0"/>
            <a:r>
              <a:rPr lang="en-GB" sz="2800" dirty="0"/>
              <a:t>Pilot case archiving a subset of </a:t>
            </a:r>
            <a:r>
              <a:rPr lang="en-GB" sz="2800" dirty="0" err="1"/>
              <a:t>ScholarLed</a:t>
            </a:r>
            <a:r>
              <a:rPr lang="en-GB" sz="2800" dirty="0"/>
              <a:t> publications in at least two different locations</a:t>
            </a:r>
            <a:endParaRPr lang="en-US" sz="2800" dirty="0"/>
          </a:p>
          <a:p>
            <a:pPr lvl="0"/>
            <a:r>
              <a:rPr lang="en-GB" sz="2800" dirty="0"/>
              <a:t>A model which enables the expansion and uptake of the methods by other presses and libraries</a:t>
            </a:r>
            <a:endParaRPr lang="en-US" sz="2800" dirty="0"/>
          </a:p>
          <a:p>
            <a:r>
              <a:rPr lang="en-GB" sz="2800" dirty="0"/>
              <a:t>Recommendations for best practice around legal and copyright issues that complicate effective archiving of complex digital research publications</a:t>
            </a:r>
            <a:r>
              <a:rPr lang="en-US" sz="2800" dirty="0">
                <a:effectLst/>
              </a:rPr>
              <a:t> </a:t>
            </a:r>
            <a:endParaRPr lang="en-US" sz="2800" dirty="0"/>
          </a:p>
        </p:txBody>
      </p:sp>
    </p:spTree>
    <p:extLst>
      <p:ext uri="{BB962C8B-B14F-4D97-AF65-F5344CB8AC3E}">
        <p14:creationId xmlns:p14="http://schemas.microsoft.com/office/powerpoint/2010/main" val="368975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B53C-BEB0-7F44-A3F0-8C78E537714B}"/>
              </a:ext>
            </a:extLst>
          </p:cNvPr>
          <p:cNvSpPr>
            <a:spLocks noGrp="1"/>
          </p:cNvSpPr>
          <p:nvPr>
            <p:ph type="title"/>
          </p:nvPr>
        </p:nvSpPr>
        <p:spPr/>
        <p:txBody>
          <a:bodyPr/>
          <a:lstStyle/>
          <a:p>
            <a:r>
              <a:rPr lang="en-GB" b="1" dirty="0"/>
              <a:t>Wider Benefits</a:t>
            </a:r>
            <a:br>
              <a:rPr lang="en-US" dirty="0"/>
            </a:br>
            <a:endParaRPr lang="en-US" dirty="0"/>
          </a:p>
        </p:txBody>
      </p:sp>
      <p:sp>
        <p:nvSpPr>
          <p:cNvPr id="3" name="Content Placeholder 2">
            <a:extLst>
              <a:ext uri="{FF2B5EF4-FFF2-40B4-BE49-F238E27FC236}">
                <a16:creationId xmlns:a16="http://schemas.microsoft.com/office/drawing/2014/main" id="{5AA44E1F-C369-6443-A6B2-0E0F898B8532}"/>
              </a:ext>
            </a:extLst>
          </p:cNvPr>
          <p:cNvSpPr>
            <a:spLocks noGrp="1"/>
          </p:cNvSpPr>
          <p:nvPr>
            <p:ph idx="1"/>
          </p:nvPr>
        </p:nvSpPr>
        <p:spPr/>
        <p:txBody>
          <a:bodyPr>
            <a:noAutofit/>
          </a:bodyPr>
          <a:lstStyle/>
          <a:p>
            <a:pPr lvl="0"/>
            <a:r>
              <a:rPr lang="en-US" sz="2400" dirty="0"/>
              <a:t>A </a:t>
            </a:r>
            <a:r>
              <a:rPr lang="en-US" sz="2400" b="1" dirty="0"/>
              <a:t>growing uptake of OA monographs internationally</a:t>
            </a:r>
            <a:endParaRPr lang="en-US" sz="2400" dirty="0"/>
          </a:p>
          <a:p>
            <a:pPr lvl="0"/>
            <a:r>
              <a:rPr lang="en-US" sz="2400" dirty="0"/>
              <a:t>Wider benefits for both </a:t>
            </a:r>
            <a:r>
              <a:rPr lang="en-US" sz="2400" b="1" dirty="0"/>
              <a:t>HE institutions and HSS researchers</a:t>
            </a:r>
            <a:r>
              <a:rPr lang="en-US" sz="2400" dirty="0"/>
              <a:t>.</a:t>
            </a:r>
          </a:p>
          <a:p>
            <a:pPr lvl="0"/>
            <a:r>
              <a:rPr lang="en-US" sz="2400" dirty="0"/>
              <a:t>Wider benefits for the </a:t>
            </a:r>
            <a:r>
              <a:rPr lang="en-US" sz="2400" b="1" dirty="0"/>
              <a:t>general public, the economy and the creative industries</a:t>
            </a:r>
            <a:r>
              <a:rPr lang="en-US" sz="2400" dirty="0"/>
              <a:t>. </a:t>
            </a:r>
          </a:p>
          <a:p>
            <a:r>
              <a:rPr lang="en-GB" sz="2400" dirty="0"/>
              <a:t>Sustainable and workable transitions to an open publication ecosystem for monographs </a:t>
            </a:r>
            <a:r>
              <a:rPr lang="en-GB" sz="2400" b="1" dirty="0"/>
              <a:t>ensuring a diverse ecology of publishers</a:t>
            </a:r>
            <a:r>
              <a:rPr lang="en-GB" sz="2400" dirty="0"/>
              <a:t>.</a:t>
            </a:r>
            <a:r>
              <a:rPr lang="en-US" sz="2400" dirty="0">
                <a:effectLst/>
              </a:rPr>
              <a:t> </a:t>
            </a:r>
            <a:endParaRPr lang="en-US" sz="2400" dirty="0"/>
          </a:p>
        </p:txBody>
      </p:sp>
    </p:spTree>
    <p:extLst>
      <p:ext uri="{BB962C8B-B14F-4D97-AF65-F5344CB8AC3E}">
        <p14:creationId xmlns:p14="http://schemas.microsoft.com/office/powerpoint/2010/main" val="233811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6D59-6A45-154E-B821-74AE3E73B4A5}"/>
              </a:ext>
            </a:extLst>
          </p:cNvPr>
          <p:cNvSpPr>
            <a:spLocks noGrp="1"/>
          </p:cNvSpPr>
          <p:nvPr>
            <p:ph type="title"/>
          </p:nvPr>
        </p:nvSpPr>
        <p:spPr/>
        <p:txBody>
          <a:bodyPr/>
          <a:lstStyle/>
          <a:p>
            <a:r>
              <a:rPr lang="en-US" b="1" dirty="0"/>
              <a:t>Contact</a:t>
            </a:r>
          </a:p>
        </p:txBody>
      </p:sp>
      <p:sp>
        <p:nvSpPr>
          <p:cNvPr id="3" name="Content Placeholder 2">
            <a:extLst>
              <a:ext uri="{FF2B5EF4-FFF2-40B4-BE49-F238E27FC236}">
                <a16:creationId xmlns:a16="http://schemas.microsoft.com/office/drawing/2014/main" id="{AF788E54-B0EC-BF43-A281-85CE7D3192D9}"/>
              </a:ext>
            </a:extLst>
          </p:cNvPr>
          <p:cNvSpPr>
            <a:spLocks noGrp="1"/>
          </p:cNvSpPr>
          <p:nvPr>
            <p:ph idx="1"/>
          </p:nvPr>
        </p:nvSpPr>
        <p:spPr>
          <a:xfrm>
            <a:off x="3869268" y="864108"/>
            <a:ext cx="7315200" cy="3136392"/>
          </a:xfrm>
        </p:spPr>
        <p:txBody>
          <a:bodyPr>
            <a:normAutofit/>
          </a:bodyPr>
          <a:lstStyle/>
          <a:p>
            <a:pPr marL="0" indent="0">
              <a:buNone/>
            </a:pPr>
            <a:r>
              <a:rPr lang="en-US" sz="2800" dirty="0"/>
              <a:t>More information: </a:t>
            </a:r>
            <a:r>
              <a:rPr lang="en-US" sz="2800" dirty="0" err="1"/>
              <a:t>ademaj@uni.coventry.ac.uk</a:t>
            </a:r>
            <a:endParaRPr lang="en-US" sz="2800" dirty="0"/>
          </a:p>
        </p:txBody>
      </p:sp>
      <p:pic>
        <p:nvPicPr>
          <p:cNvPr id="4" name="Picture 3">
            <a:extLst>
              <a:ext uri="{FF2B5EF4-FFF2-40B4-BE49-F238E27FC236}">
                <a16:creationId xmlns:a16="http://schemas.microsoft.com/office/drawing/2014/main" id="{C1884543-BCC7-F34C-8ADF-BB484B9F2D3F}"/>
              </a:ext>
            </a:extLst>
          </p:cNvPr>
          <p:cNvPicPr>
            <a:picLocks noChangeAspect="1"/>
          </p:cNvPicPr>
          <p:nvPr/>
        </p:nvPicPr>
        <p:blipFill>
          <a:blip r:embed="rId3"/>
          <a:stretch>
            <a:fillRect/>
          </a:stretch>
        </p:blipFill>
        <p:spPr>
          <a:xfrm>
            <a:off x="5824009" y="3383589"/>
            <a:ext cx="3405718" cy="2341431"/>
          </a:xfrm>
          <a:prstGeom prst="rect">
            <a:avLst/>
          </a:prstGeom>
        </p:spPr>
      </p:pic>
    </p:spTree>
    <p:extLst>
      <p:ext uri="{BB962C8B-B14F-4D97-AF65-F5344CB8AC3E}">
        <p14:creationId xmlns:p14="http://schemas.microsoft.com/office/powerpoint/2010/main" val="4136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2141FB-BC4E-5B4A-98BD-9A3CEF81F6FA}"/>
              </a:ext>
            </a:extLst>
          </p:cNvPr>
          <p:cNvSpPr>
            <a:spLocks noGrp="1"/>
          </p:cNvSpPr>
          <p:nvPr>
            <p:ph type="title"/>
          </p:nvPr>
        </p:nvSpPr>
        <p:spPr>
          <a:xfrm>
            <a:off x="267207" y="864108"/>
            <a:ext cx="2947482" cy="4601183"/>
          </a:xfrm>
        </p:spPr>
        <p:txBody>
          <a:bodyPr/>
          <a:lstStyle/>
          <a:p>
            <a:br>
              <a:rPr lang="en-US" b="1" dirty="0"/>
            </a:br>
            <a:r>
              <a:rPr lang="en-US" b="1" dirty="0"/>
              <a:t>Overview</a:t>
            </a:r>
          </a:p>
        </p:txBody>
      </p:sp>
      <p:sp>
        <p:nvSpPr>
          <p:cNvPr id="6" name="Content Placeholder 5">
            <a:extLst>
              <a:ext uri="{FF2B5EF4-FFF2-40B4-BE49-F238E27FC236}">
                <a16:creationId xmlns:a16="http://schemas.microsoft.com/office/drawing/2014/main" id="{3AAC8EF4-F8FA-3C4E-883B-812467EA385F}"/>
              </a:ext>
            </a:extLst>
          </p:cNvPr>
          <p:cNvSpPr>
            <a:spLocks noGrp="1"/>
          </p:cNvSpPr>
          <p:nvPr>
            <p:ph idx="1"/>
          </p:nvPr>
        </p:nvSpPr>
        <p:spPr>
          <a:xfrm>
            <a:off x="3852940" y="1029434"/>
            <a:ext cx="7250489" cy="5257065"/>
          </a:xfrm>
        </p:spPr>
        <p:txBody>
          <a:bodyPr>
            <a:normAutofit/>
          </a:bodyPr>
          <a:lstStyle/>
          <a:p>
            <a:pPr marL="0" indent="0">
              <a:buNone/>
            </a:pPr>
            <a:r>
              <a:rPr lang="en-GB" sz="2800" dirty="0">
                <a:solidFill>
                  <a:schemeClr val="tx1"/>
                </a:solidFill>
              </a:rPr>
              <a:t>COPIM will address the key technological, structural, and organisational hurdles—around funding, production, dissemination, discovery, reuse, and archiving—which are standing in the way of the wider adoption and impact of open access books. </a:t>
            </a:r>
          </a:p>
          <a:p>
            <a:r>
              <a:rPr lang="en-GB" sz="2800" dirty="0">
                <a:solidFill>
                  <a:schemeClr val="tx1"/>
                </a:solidFill>
              </a:rPr>
              <a:t>3 years: November 1</a:t>
            </a:r>
            <a:r>
              <a:rPr lang="en-GB" sz="2800" baseline="30000" dirty="0">
                <a:solidFill>
                  <a:schemeClr val="tx1"/>
                </a:solidFill>
              </a:rPr>
              <a:t>st</a:t>
            </a:r>
            <a:r>
              <a:rPr lang="en-GB" sz="2800" dirty="0">
                <a:solidFill>
                  <a:schemeClr val="tx1"/>
                </a:solidFill>
              </a:rPr>
              <a:t> 2019 – 31 October 2022</a:t>
            </a:r>
          </a:p>
          <a:p>
            <a:r>
              <a:rPr lang="en-GB" sz="2800" dirty="0">
                <a:solidFill>
                  <a:schemeClr val="tx1"/>
                </a:solidFill>
              </a:rPr>
              <a:t>Co-funded by Research England Development (RED) Fund (</a:t>
            </a:r>
            <a:r>
              <a:rPr lang="en-US" sz="2800" dirty="0">
                <a:solidFill>
                  <a:schemeClr val="tx1"/>
                </a:solidFill>
              </a:rPr>
              <a:t>2,202,947)</a:t>
            </a:r>
          </a:p>
          <a:p>
            <a:r>
              <a:rPr lang="en-US" sz="2800" dirty="0">
                <a:solidFill>
                  <a:schemeClr val="tx1"/>
                </a:solidFill>
              </a:rPr>
              <a:t>A consortium of world-class universities, established scholar-led open access presses, libraries and infrastructure providers</a:t>
            </a:r>
            <a:endParaRPr lang="en-GB" sz="2800" dirty="0">
              <a:solidFill>
                <a:srgbClr val="000000"/>
              </a:solidFill>
            </a:endParaRPr>
          </a:p>
          <a:p>
            <a:endParaRPr lang="en-US" dirty="0"/>
          </a:p>
        </p:txBody>
      </p:sp>
    </p:spTree>
    <p:extLst>
      <p:ext uri="{BB962C8B-B14F-4D97-AF65-F5344CB8AC3E}">
        <p14:creationId xmlns:p14="http://schemas.microsoft.com/office/powerpoint/2010/main" val="262211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4AF459-1DE3-564A-9DC2-723E86F6E9E0}"/>
              </a:ext>
            </a:extLst>
          </p:cNvPr>
          <p:cNvPicPr>
            <a:picLocks noChangeAspect="1"/>
          </p:cNvPicPr>
          <p:nvPr/>
        </p:nvPicPr>
        <p:blipFill>
          <a:blip r:embed="rId3"/>
          <a:stretch>
            <a:fillRect/>
          </a:stretch>
        </p:blipFill>
        <p:spPr>
          <a:xfrm>
            <a:off x="4133626" y="1104674"/>
            <a:ext cx="7614368" cy="4860911"/>
          </a:xfrm>
          <a:prstGeom prst="rect">
            <a:avLst/>
          </a:prstGeom>
        </p:spPr>
      </p:pic>
      <p:sp>
        <p:nvSpPr>
          <p:cNvPr id="5" name="Title 4">
            <a:extLst>
              <a:ext uri="{FF2B5EF4-FFF2-40B4-BE49-F238E27FC236}">
                <a16:creationId xmlns:a16="http://schemas.microsoft.com/office/drawing/2014/main" id="{355A20CC-AF9E-6843-9CD8-07120A5BEB52}"/>
              </a:ext>
            </a:extLst>
          </p:cNvPr>
          <p:cNvSpPr>
            <a:spLocks noGrp="1"/>
          </p:cNvSpPr>
          <p:nvPr>
            <p:ph type="title"/>
          </p:nvPr>
        </p:nvSpPr>
        <p:spPr/>
        <p:txBody>
          <a:bodyPr/>
          <a:lstStyle/>
          <a:p>
            <a:r>
              <a:rPr lang="en-US" b="1" dirty="0"/>
              <a:t>Consortium</a:t>
            </a:r>
          </a:p>
        </p:txBody>
      </p:sp>
      <p:sp>
        <p:nvSpPr>
          <p:cNvPr id="6" name="Content Placeholder 5">
            <a:extLst>
              <a:ext uri="{FF2B5EF4-FFF2-40B4-BE49-F238E27FC236}">
                <a16:creationId xmlns:a16="http://schemas.microsoft.com/office/drawing/2014/main" id="{78D3B0AF-1D7E-B04C-9852-6C28BD323AE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6352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D2D83-A27C-DA41-B2F1-BA3DD4677F24}"/>
              </a:ext>
            </a:extLst>
          </p:cNvPr>
          <p:cNvSpPr>
            <a:spLocks noGrp="1"/>
          </p:cNvSpPr>
          <p:nvPr>
            <p:ph type="title"/>
          </p:nvPr>
        </p:nvSpPr>
        <p:spPr>
          <a:xfrm>
            <a:off x="381000" y="1440506"/>
            <a:ext cx="2721428" cy="3967843"/>
          </a:xfrm>
        </p:spPr>
        <p:txBody>
          <a:bodyPr>
            <a:normAutofit/>
          </a:bodyPr>
          <a:lstStyle/>
          <a:p>
            <a:r>
              <a:rPr lang="en-GB" sz="2700" b="1" dirty="0"/>
              <a:t>Key technological, structural &amp; organisational hurdles to wider adoption &amp; impact of OA books</a:t>
            </a:r>
            <a:endParaRPr lang="en-US" b="1" dirty="0"/>
          </a:p>
        </p:txBody>
      </p:sp>
      <p:sp>
        <p:nvSpPr>
          <p:cNvPr id="4" name="Content Placeholder 3">
            <a:extLst>
              <a:ext uri="{FF2B5EF4-FFF2-40B4-BE49-F238E27FC236}">
                <a16:creationId xmlns:a16="http://schemas.microsoft.com/office/drawing/2014/main" id="{0E3A84FC-E9BF-424D-BE72-00E9A32BAD46}"/>
              </a:ext>
            </a:extLst>
          </p:cNvPr>
          <p:cNvSpPr>
            <a:spLocks noGrp="1"/>
          </p:cNvSpPr>
          <p:nvPr>
            <p:ph idx="1"/>
          </p:nvPr>
        </p:nvSpPr>
        <p:spPr>
          <a:xfrm>
            <a:off x="3885596" y="783771"/>
            <a:ext cx="7479090" cy="5649685"/>
          </a:xfrm>
        </p:spPr>
        <p:txBody>
          <a:bodyPr>
            <a:normAutofit fontScale="85000" lnSpcReduction="10000"/>
          </a:bodyPr>
          <a:lstStyle/>
          <a:p>
            <a:pPr lvl="0"/>
            <a:r>
              <a:rPr lang="en-US" sz="3300" dirty="0">
                <a:solidFill>
                  <a:schemeClr val="tx1"/>
                </a:solidFill>
              </a:rPr>
              <a:t>Integrated capacity-building amongst presses </a:t>
            </a:r>
          </a:p>
          <a:p>
            <a:pPr lvl="0"/>
            <a:r>
              <a:rPr lang="en-US" sz="3300" dirty="0">
                <a:solidFill>
                  <a:schemeClr val="tx1"/>
                </a:solidFill>
              </a:rPr>
              <a:t>Access to and development of funding channels</a:t>
            </a:r>
          </a:p>
          <a:p>
            <a:pPr lvl="0"/>
            <a:r>
              <a:rPr lang="en-US" sz="3300" dirty="0">
                <a:solidFill>
                  <a:schemeClr val="tx1"/>
                </a:solidFill>
              </a:rPr>
              <a:t>Development and piloting of appropriate business models</a:t>
            </a:r>
          </a:p>
          <a:p>
            <a:pPr lvl="0"/>
            <a:r>
              <a:rPr lang="en-US" sz="3300" dirty="0">
                <a:solidFill>
                  <a:schemeClr val="tx1"/>
                </a:solidFill>
              </a:rPr>
              <a:t>Cost reductions achieved by economies of scale</a:t>
            </a:r>
          </a:p>
          <a:p>
            <a:pPr lvl="0"/>
            <a:r>
              <a:rPr lang="en-US" sz="3300" dirty="0">
                <a:solidFill>
                  <a:schemeClr val="tx1"/>
                </a:solidFill>
              </a:rPr>
              <a:t>Mutually supportive governance models </a:t>
            </a:r>
          </a:p>
          <a:p>
            <a:pPr lvl="0"/>
            <a:r>
              <a:rPr lang="en-US" sz="3300" dirty="0">
                <a:solidFill>
                  <a:schemeClr val="tx1"/>
                </a:solidFill>
              </a:rPr>
              <a:t>Integration into library, repository, and digital learning environments</a:t>
            </a:r>
          </a:p>
          <a:p>
            <a:pPr lvl="0"/>
            <a:r>
              <a:rPr lang="en-US" sz="3300" dirty="0">
                <a:solidFill>
                  <a:schemeClr val="tx1"/>
                </a:solidFill>
              </a:rPr>
              <a:t>The re-use of and experimentation with OA books</a:t>
            </a:r>
          </a:p>
          <a:p>
            <a:pPr lvl="0"/>
            <a:r>
              <a:rPr lang="en-US" sz="3300" dirty="0">
                <a:solidFill>
                  <a:schemeClr val="tx1"/>
                </a:solidFill>
              </a:rPr>
              <a:t>The effective and robust archiving of OA content. </a:t>
            </a:r>
          </a:p>
          <a:p>
            <a:endParaRPr lang="en-US" dirty="0"/>
          </a:p>
        </p:txBody>
      </p:sp>
    </p:spTree>
    <p:extLst>
      <p:ext uri="{BB962C8B-B14F-4D97-AF65-F5344CB8AC3E}">
        <p14:creationId xmlns:p14="http://schemas.microsoft.com/office/powerpoint/2010/main" val="125582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6FBD-1BBD-6548-8591-20059526D97B}"/>
              </a:ext>
            </a:extLst>
          </p:cNvPr>
          <p:cNvSpPr>
            <a:spLocks noGrp="1"/>
          </p:cNvSpPr>
          <p:nvPr>
            <p:ph type="title"/>
          </p:nvPr>
        </p:nvSpPr>
        <p:spPr/>
        <p:txBody>
          <a:bodyPr/>
          <a:lstStyle/>
          <a:p>
            <a:r>
              <a:rPr lang="en-GB" b="1" dirty="0"/>
              <a:t>Aims</a:t>
            </a:r>
            <a:br>
              <a:rPr lang="en-GB" b="1" dirty="0"/>
            </a:br>
            <a:r>
              <a:rPr lang="en-GB" b="1" dirty="0"/>
              <a:t>&amp;</a:t>
            </a:r>
            <a:br>
              <a:rPr lang="en-GB" b="1" dirty="0"/>
            </a:br>
            <a:r>
              <a:rPr lang="en-GB" b="1" dirty="0"/>
              <a:t>Objectives</a:t>
            </a:r>
            <a:br>
              <a:rPr lang="en-US" dirty="0"/>
            </a:br>
            <a:endParaRPr lang="en-US" dirty="0"/>
          </a:p>
        </p:txBody>
      </p:sp>
      <p:sp>
        <p:nvSpPr>
          <p:cNvPr id="3" name="Content Placeholder 2">
            <a:extLst>
              <a:ext uri="{FF2B5EF4-FFF2-40B4-BE49-F238E27FC236}">
                <a16:creationId xmlns:a16="http://schemas.microsoft.com/office/drawing/2014/main" id="{5CA1ADF1-3101-B445-BD6F-D25E01F32BE1}"/>
              </a:ext>
            </a:extLst>
          </p:cNvPr>
          <p:cNvSpPr>
            <a:spLocks noGrp="1"/>
          </p:cNvSpPr>
          <p:nvPr>
            <p:ph idx="1"/>
          </p:nvPr>
        </p:nvSpPr>
        <p:spPr/>
        <p:txBody>
          <a:bodyPr>
            <a:normAutofit/>
          </a:bodyPr>
          <a:lstStyle/>
          <a:p>
            <a:pPr lvl="0"/>
            <a:r>
              <a:rPr lang="en-US" sz="2800" dirty="0">
                <a:solidFill>
                  <a:schemeClr val="tx1"/>
                </a:solidFill>
              </a:rPr>
              <a:t>Removing hurdles preventing new OA book initiatives to emerge and existing ones to adopt OA workflows</a:t>
            </a:r>
          </a:p>
          <a:p>
            <a:pPr lvl="0"/>
            <a:r>
              <a:rPr lang="en-US" sz="2800" dirty="0">
                <a:solidFill>
                  <a:schemeClr val="tx1"/>
                </a:solidFill>
              </a:rPr>
              <a:t>Developing </a:t>
            </a:r>
            <a:r>
              <a:rPr lang="en-US" sz="2800" dirty="0" err="1">
                <a:solidFill>
                  <a:schemeClr val="tx1"/>
                </a:solidFill>
              </a:rPr>
              <a:t>consortial</a:t>
            </a:r>
            <a:r>
              <a:rPr lang="en-US" sz="2800" dirty="0">
                <a:solidFill>
                  <a:schemeClr val="tx1"/>
                </a:solidFill>
              </a:rPr>
              <a:t>, institutional, and other funding systems</a:t>
            </a:r>
          </a:p>
          <a:p>
            <a:pPr lvl="0"/>
            <a:r>
              <a:rPr lang="en-US" sz="2800" dirty="0">
                <a:solidFill>
                  <a:schemeClr val="tx1"/>
                </a:solidFill>
              </a:rPr>
              <a:t>Showcasing alternative (non-BPC) business models </a:t>
            </a:r>
          </a:p>
          <a:p>
            <a:pPr lvl="0"/>
            <a:r>
              <a:rPr lang="en-US" sz="2800" dirty="0">
                <a:solidFill>
                  <a:schemeClr val="tx1"/>
                </a:solidFill>
              </a:rPr>
              <a:t>Supporting the creation of, interaction with and reuse of OA books </a:t>
            </a:r>
          </a:p>
          <a:p>
            <a:pPr lvl="0"/>
            <a:r>
              <a:rPr lang="en-US" sz="2800" dirty="0">
                <a:solidFill>
                  <a:schemeClr val="tx1"/>
                </a:solidFill>
              </a:rPr>
              <a:t>Knowledge transfer to stakeholders through various pilots</a:t>
            </a:r>
          </a:p>
        </p:txBody>
      </p:sp>
    </p:spTree>
    <p:extLst>
      <p:ext uri="{BB962C8B-B14F-4D97-AF65-F5344CB8AC3E}">
        <p14:creationId xmlns:p14="http://schemas.microsoft.com/office/powerpoint/2010/main" val="368335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8FA76A-1C16-F642-8507-A7AF2FEB0039}"/>
              </a:ext>
            </a:extLst>
          </p:cNvPr>
          <p:cNvSpPr>
            <a:spLocks noGrp="1"/>
          </p:cNvSpPr>
          <p:nvPr>
            <p:ph type="title"/>
          </p:nvPr>
        </p:nvSpPr>
        <p:spPr/>
        <p:txBody>
          <a:bodyPr>
            <a:normAutofit/>
          </a:bodyPr>
          <a:lstStyle/>
          <a:p>
            <a:r>
              <a:rPr lang="en-GB" b="1" dirty="0"/>
              <a:t>Build modular components to support the  publication of OA books</a:t>
            </a:r>
            <a:br>
              <a:rPr lang="en-US" dirty="0"/>
            </a:br>
            <a:endParaRPr lang="en-US" dirty="0"/>
          </a:p>
        </p:txBody>
      </p:sp>
      <p:sp>
        <p:nvSpPr>
          <p:cNvPr id="4" name="Content Placeholder 3">
            <a:extLst>
              <a:ext uri="{FF2B5EF4-FFF2-40B4-BE49-F238E27FC236}">
                <a16:creationId xmlns:a16="http://schemas.microsoft.com/office/drawing/2014/main" id="{197374F9-BEA4-7E47-A4EA-A77BEAF65647}"/>
              </a:ext>
            </a:extLst>
          </p:cNvPr>
          <p:cNvSpPr>
            <a:spLocks noGrp="1"/>
          </p:cNvSpPr>
          <p:nvPr>
            <p:ph idx="1"/>
          </p:nvPr>
        </p:nvSpPr>
        <p:spPr>
          <a:xfrm>
            <a:off x="3935186" y="712381"/>
            <a:ext cx="7418614" cy="5464582"/>
          </a:xfrm>
        </p:spPr>
        <p:txBody>
          <a:bodyPr>
            <a:normAutofit/>
          </a:bodyPr>
          <a:lstStyle/>
          <a:p>
            <a:pPr lvl="0"/>
            <a:r>
              <a:rPr lang="en-US" sz="2800" dirty="0">
                <a:solidFill>
                  <a:schemeClr val="tx1"/>
                </a:solidFill>
              </a:rPr>
              <a:t>infrastructures </a:t>
            </a:r>
          </a:p>
          <a:p>
            <a:pPr lvl="0"/>
            <a:r>
              <a:rPr lang="en-US" sz="2800" dirty="0">
                <a:solidFill>
                  <a:schemeClr val="tx1"/>
                </a:solidFill>
              </a:rPr>
              <a:t>business models </a:t>
            </a:r>
          </a:p>
          <a:p>
            <a:pPr lvl="0"/>
            <a:r>
              <a:rPr lang="en-US" sz="2800" dirty="0">
                <a:solidFill>
                  <a:schemeClr val="tx1"/>
                </a:solidFill>
              </a:rPr>
              <a:t>governance procedures </a:t>
            </a:r>
          </a:p>
          <a:p>
            <a:pPr lvl="0"/>
            <a:r>
              <a:rPr lang="en-US" sz="2800" dirty="0">
                <a:solidFill>
                  <a:schemeClr val="tx1"/>
                </a:solidFill>
              </a:rPr>
              <a:t>re-use strategies </a:t>
            </a:r>
          </a:p>
          <a:p>
            <a:pPr lvl="0"/>
            <a:r>
              <a:rPr lang="en-US" sz="2800" dirty="0">
                <a:solidFill>
                  <a:schemeClr val="tx1"/>
                </a:solidFill>
              </a:rPr>
              <a:t>preservation structures</a:t>
            </a:r>
          </a:p>
          <a:p>
            <a:pPr lvl="0"/>
            <a:r>
              <a:rPr lang="en-US" sz="2800" dirty="0">
                <a:solidFill>
                  <a:schemeClr val="tx1"/>
                </a:solidFill>
              </a:rPr>
              <a:t>outreach programs</a:t>
            </a:r>
          </a:p>
        </p:txBody>
      </p:sp>
    </p:spTree>
    <p:extLst>
      <p:ext uri="{BB962C8B-B14F-4D97-AF65-F5344CB8AC3E}">
        <p14:creationId xmlns:p14="http://schemas.microsoft.com/office/powerpoint/2010/main" val="390724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BE35-8EE8-2442-9126-2B878E864ADD}"/>
              </a:ext>
            </a:extLst>
          </p:cNvPr>
          <p:cNvSpPr>
            <a:spLocks noGrp="1"/>
          </p:cNvSpPr>
          <p:nvPr>
            <p:ph type="title"/>
          </p:nvPr>
        </p:nvSpPr>
        <p:spPr>
          <a:xfrm>
            <a:off x="252919" y="1123837"/>
            <a:ext cx="3045452" cy="4601183"/>
          </a:xfrm>
        </p:spPr>
        <p:txBody>
          <a:bodyPr>
            <a:normAutofit/>
          </a:bodyPr>
          <a:lstStyle/>
          <a:p>
            <a:r>
              <a:rPr lang="en-GB" b="1" dirty="0"/>
              <a:t>WP2.</a:t>
            </a:r>
            <a:br>
              <a:rPr lang="en-GB" b="1" dirty="0"/>
            </a:br>
            <a:r>
              <a:rPr lang="en-GB" b="1" dirty="0"/>
              <a:t>Revenue Infrastructures and Management Platform</a:t>
            </a:r>
            <a:br>
              <a:rPr lang="en-US" dirty="0"/>
            </a:br>
            <a:endParaRPr lang="en-US" dirty="0"/>
          </a:p>
        </p:txBody>
      </p:sp>
      <p:sp>
        <p:nvSpPr>
          <p:cNvPr id="3" name="Content Placeholder 2">
            <a:extLst>
              <a:ext uri="{FF2B5EF4-FFF2-40B4-BE49-F238E27FC236}">
                <a16:creationId xmlns:a16="http://schemas.microsoft.com/office/drawing/2014/main" id="{3B21EA2D-B4F6-C649-A3F0-6FC6B825CE19}"/>
              </a:ext>
            </a:extLst>
          </p:cNvPr>
          <p:cNvSpPr>
            <a:spLocks noGrp="1"/>
          </p:cNvSpPr>
          <p:nvPr>
            <p:ph idx="1"/>
          </p:nvPr>
        </p:nvSpPr>
        <p:spPr>
          <a:xfrm>
            <a:off x="3869268" y="783771"/>
            <a:ext cx="7315200" cy="5460706"/>
          </a:xfrm>
        </p:spPr>
        <p:txBody>
          <a:bodyPr>
            <a:normAutofit/>
          </a:bodyPr>
          <a:lstStyle/>
          <a:p>
            <a:pPr marL="0" indent="0">
              <a:buNone/>
            </a:pPr>
            <a:r>
              <a:rPr lang="en-GB" sz="2800" b="1" dirty="0"/>
              <a:t>Key deliverables and impacts</a:t>
            </a:r>
            <a:endParaRPr lang="en-US" sz="2800" dirty="0"/>
          </a:p>
          <a:p>
            <a:pPr lvl="0"/>
            <a:r>
              <a:rPr lang="en-US" sz="2800" dirty="0"/>
              <a:t>A fully functional </a:t>
            </a:r>
            <a:r>
              <a:rPr lang="en-US" sz="2800" dirty="0" err="1"/>
              <a:t>consortial</a:t>
            </a:r>
            <a:r>
              <a:rPr lang="en-US" sz="2800" dirty="0"/>
              <a:t> library funding platform </a:t>
            </a:r>
          </a:p>
          <a:p>
            <a:pPr lvl="0"/>
            <a:r>
              <a:rPr lang="en-GB" sz="2800" dirty="0"/>
              <a:t>The </a:t>
            </a:r>
            <a:r>
              <a:rPr lang="en-GB" sz="2800" dirty="0" err="1"/>
              <a:t>ScholarLed</a:t>
            </a:r>
            <a:r>
              <a:rPr lang="en-GB" sz="2800" dirty="0"/>
              <a:t> pilot</a:t>
            </a:r>
            <a:endParaRPr lang="en-US" sz="2800" dirty="0"/>
          </a:p>
          <a:p>
            <a:pPr lvl="0"/>
            <a:r>
              <a:rPr lang="en-US" sz="2800" dirty="0"/>
              <a:t>An outreach program to the international library community</a:t>
            </a:r>
          </a:p>
          <a:p>
            <a:pPr lvl="0"/>
            <a:r>
              <a:rPr lang="en-GB" sz="2800" dirty="0"/>
              <a:t>A model for a community-owned OA revenue programme for books</a:t>
            </a:r>
            <a:endParaRPr lang="en-US" sz="2800" dirty="0"/>
          </a:p>
          <a:p>
            <a:pPr lvl="0"/>
            <a:r>
              <a:rPr lang="en-GB" sz="2800" dirty="0"/>
              <a:t>A consortium of librarians and publishers that can serve as a model for collaboration around OA monographs.</a:t>
            </a:r>
            <a:endParaRPr lang="en-US" sz="2800" dirty="0"/>
          </a:p>
          <a:p>
            <a:endParaRPr lang="en-US" dirty="0"/>
          </a:p>
        </p:txBody>
      </p:sp>
    </p:spTree>
    <p:extLst>
      <p:ext uri="{BB962C8B-B14F-4D97-AF65-F5344CB8AC3E}">
        <p14:creationId xmlns:p14="http://schemas.microsoft.com/office/powerpoint/2010/main" val="257413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6D38-80B3-8846-8AE6-42D931BE0480}"/>
              </a:ext>
            </a:extLst>
          </p:cNvPr>
          <p:cNvSpPr>
            <a:spLocks noGrp="1"/>
          </p:cNvSpPr>
          <p:nvPr>
            <p:ph type="title"/>
          </p:nvPr>
        </p:nvSpPr>
        <p:spPr/>
        <p:txBody>
          <a:bodyPr>
            <a:normAutofit/>
          </a:bodyPr>
          <a:lstStyle/>
          <a:p>
            <a:r>
              <a:rPr lang="en-GB" b="1" dirty="0"/>
              <a:t>WP3. Knowledge Exchange &amp; Piloting Alternative Business Models</a:t>
            </a:r>
            <a:br>
              <a:rPr lang="en-US" dirty="0"/>
            </a:br>
            <a:endParaRPr lang="en-US" dirty="0"/>
          </a:p>
        </p:txBody>
      </p:sp>
      <p:sp>
        <p:nvSpPr>
          <p:cNvPr id="3" name="Content Placeholder 2">
            <a:extLst>
              <a:ext uri="{FF2B5EF4-FFF2-40B4-BE49-F238E27FC236}">
                <a16:creationId xmlns:a16="http://schemas.microsoft.com/office/drawing/2014/main" id="{C0AC2172-A449-4F4C-ADDA-FA72006699FE}"/>
              </a:ext>
            </a:extLst>
          </p:cNvPr>
          <p:cNvSpPr>
            <a:spLocks noGrp="1"/>
          </p:cNvSpPr>
          <p:nvPr>
            <p:ph idx="1"/>
          </p:nvPr>
        </p:nvSpPr>
        <p:spPr/>
        <p:txBody>
          <a:bodyPr>
            <a:normAutofit/>
          </a:bodyPr>
          <a:lstStyle/>
          <a:p>
            <a:pPr marL="0" indent="0">
              <a:buNone/>
            </a:pPr>
            <a:r>
              <a:rPr lang="en-GB" sz="2800" b="1" dirty="0"/>
              <a:t>Key deliverables and impacts</a:t>
            </a:r>
            <a:endParaRPr lang="en-US" sz="2800" dirty="0"/>
          </a:p>
          <a:p>
            <a:pPr lvl="0"/>
            <a:r>
              <a:rPr lang="en-US" sz="2800" dirty="0"/>
              <a:t>A pilot case to transition the business models of at least two extant publishers to new OA-amenable models</a:t>
            </a:r>
          </a:p>
          <a:p>
            <a:pPr lvl="0"/>
            <a:r>
              <a:rPr lang="en-GB" sz="2800" dirty="0"/>
              <a:t>An online, open-source toolkit for booting up and running an OA book press</a:t>
            </a:r>
            <a:endParaRPr lang="en-US" sz="2800" dirty="0"/>
          </a:p>
          <a:p>
            <a:pPr lvl="0"/>
            <a:r>
              <a:rPr lang="en-GB" sz="2800" dirty="0"/>
              <a:t>Knowledge dissemination about the new infrastructural provisions of the project</a:t>
            </a:r>
            <a:endParaRPr lang="en-US" sz="2800" dirty="0"/>
          </a:p>
          <a:p>
            <a:pPr lvl="0"/>
            <a:r>
              <a:rPr lang="en-GB" sz="2800" dirty="0"/>
              <a:t>Cost reductions and alternative business models for OA monograph publishing.</a:t>
            </a:r>
            <a:endParaRPr lang="en-US" sz="2800" dirty="0"/>
          </a:p>
          <a:p>
            <a:endParaRPr lang="en-US" dirty="0"/>
          </a:p>
        </p:txBody>
      </p:sp>
    </p:spTree>
    <p:extLst>
      <p:ext uri="{BB962C8B-B14F-4D97-AF65-F5344CB8AC3E}">
        <p14:creationId xmlns:p14="http://schemas.microsoft.com/office/powerpoint/2010/main" val="151764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DB6D-723B-6B40-AFDE-47E03E6B9D69}"/>
              </a:ext>
            </a:extLst>
          </p:cNvPr>
          <p:cNvSpPr>
            <a:spLocks noGrp="1"/>
          </p:cNvSpPr>
          <p:nvPr>
            <p:ph type="title"/>
          </p:nvPr>
        </p:nvSpPr>
        <p:spPr/>
        <p:txBody>
          <a:bodyPr>
            <a:normAutofit/>
          </a:bodyPr>
          <a:lstStyle/>
          <a:p>
            <a:r>
              <a:rPr lang="en-GB" b="1" dirty="0"/>
              <a:t>WP4. Community Governance</a:t>
            </a:r>
            <a:br>
              <a:rPr lang="en-US" dirty="0"/>
            </a:br>
            <a:endParaRPr lang="en-US" dirty="0"/>
          </a:p>
        </p:txBody>
      </p:sp>
      <p:sp>
        <p:nvSpPr>
          <p:cNvPr id="3" name="Content Placeholder 2">
            <a:extLst>
              <a:ext uri="{FF2B5EF4-FFF2-40B4-BE49-F238E27FC236}">
                <a16:creationId xmlns:a16="http://schemas.microsoft.com/office/drawing/2014/main" id="{0B42E4B4-1685-D44A-8E6C-ECCCB2C01D6B}"/>
              </a:ext>
            </a:extLst>
          </p:cNvPr>
          <p:cNvSpPr>
            <a:spLocks noGrp="1"/>
          </p:cNvSpPr>
          <p:nvPr>
            <p:ph idx="1"/>
          </p:nvPr>
        </p:nvSpPr>
        <p:spPr/>
        <p:txBody>
          <a:bodyPr>
            <a:normAutofit lnSpcReduction="10000"/>
          </a:bodyPr>
          <a:lstStyle/>
          <a:p>
            <a:pPr marL="0" indent="0">
              <a:buNone/>
            </a:pPr>
            <a:r>
              <a:rPr lang="en-GB" sz="2800" b="1" dirty="0"/>
              <a:t>Key deliverables and impacts</a:t>
            </a:r>
            <a:endParaRPr lang="en-US" sz="2800" dirty="0"/>
          </a:p>
          <a:p>
            <a:pPr lvl="0"/>
            <a:r>
              <a:rPr lang="en-GB" sz="2800" dirty="0"/>
              <a:t>A model for the long-term management of </a:t>
            </a:r>
            <a:r>
              <a:rPr lang="en-GB" sz="2800" dirty="0" err="1"/>
              <a:t>consortial</a:t>
            </a:r>
            <a:r>
              <a:rPr lang="en-GB" sz="2800" dirty="0"/>
              <a:t> library funding programs</a:t>
            </a:r>
            <a:endParaRPr lang="en-US" sz="2800" dirty="0"/>
          </a:p>
          <a:p>
            <a:pPr lvl="0"/>
            <a:r>
              <a:rPr lang="en-GB" sz="2800" dirty="0"/>
              <a:t>Assembly of a governance community of representative stakeholders</a:t>
            </a:r>
            <a:endParaRPr lang="en-US" sz="2800" dirty="0"/>
          </a:p>
          <a:p>
            <a:pPr lvl="0"/>
            <a:r>
              <a:rPr lang="en-US" sz="2800" dirty="0"/>
              <a:t>Official policies and procedures for self-governance and administrative management of the infrastructure</a:t>
            </a:r>
          </a:p>
          <a:p>
            <a:pPr lvl="0"/>
            <a:r>
              <a:rPr lang="en-GB" sz="2800" dirty="0"/>
              <a:t>2 white papers based on community approved best practices for the governance of 1) open source community-owned infrastructures, and 2) OA book presses and consortia.</a:t>
            </a:r>
            <a:endParaRPr lang="en-US" sz="2800" dirty="0"/>
          </a:p>
          <a:p>
            <a:endParaRPr lang="en-US" dirty="0"/>
          </a:p>
        </p:txBody>
      </p:sp>
    </p:spTree>
    <p:extLst>
      <p:ext uri="{BB962C8B-B14F-4D97-AF65-F5344CB8AC3E}">
        <p14:creationId xmlns:p14="http://schemas.microsoft.com/office/powerpoint/2010/main" val="1163602606"/>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{F625CB3D-91BD-5B42-B232-5FFD5A7C1841}tf10001124</Template>
  <TotalTime>5638</TotalTime>
  <Words>709</Words>
  <Application>Microsoft Macintosh PowerPoint</Application>
  <PresentationFormat>Widescreen</PresentationFormat>
  <Paragraphs>89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Wingdings 2</vt:lpstr>
      <vt:lpstr>Frame</vt:lpstr>
      <vt:lpstr>COPIM</vt:lpstr>
      <vt:lpstr> Overview</vt:lpstr>
      <vt:lpstr>Consortium</vt:lpstr>
      <vt:lpstr>Key technological, structural &amp; organisational hurdles to wider adoption &amp; impact of OA books</vt:lpstr>
      <vt:lpstr>Aims &amp; Objectives </vt:lpstr>
      <vt:lpstr>Build modular components to support the  publication of OA books </vt:lpstr>
      <vt:lpstr>WP2. Revenue Infrastructures and Management Platform </vt:lpstr>
      <vt:lpstr>WP3. Knowledge Exchange &amp; Piloting Alternative Business Models </vt:lpstr>
      <vt:lpstr>WP4. Community Governance </vt:lpstr>
      <vt:lpstr>WP5.  Building an Open Dissemination System </vt:lpstr>
      <vt:lpstr>WP6. Experimental Publishing, Re-use and Impact </vt:lpstr>
      <vt:lpstr>WP7. Archiving and Digital Preservation</vt:lpstr>
      <vt:lpstr>Wider Benefits </vt:lpstr>
      <vt:lpstr>Contact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COPIM</dc:title>
  <dc:creator>JA</dc:creator>
  <cp:lastModifiedBy>JA</cp:lastModifiedBy>
  <cp:revision>24</cp:revision>
  <cp:lastPrinted>2019-09-13T08:07:41Z</cp:lastPrinted>
  <dcterms:created xsi:type="dcterms:W3CDTF">2019-09-09T10:30:34Z</dcterms:created>
  <dcterms:modified xsi:type="dcterms:W3CDTF">2019-09-20T15:03:20Z</dcterms:modified>
</cp:coreProperties>
</file>