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256" r:id="rId2"/>
    <p:sldId id="329" r:id="rId3"/>
    <p:sldId id="327" r:id="rId4"/>
    <p:sldId id="257" r:id="rId5"/>
    <p:sldId id="330" r:id="rId6"/>
    <p:sldId id="332" r:id="rId7"/>
    <p:sldId id="331" r:id="rId8"/>
    <p:sldId id="270" r:id="rId9"/>
    <p:sldId id="271" r:id="rId10"/>
    <p:sldId id="289" r:id="rId11"/>
    <p:sldId id="333" r:id="rId12"/>
    <p:sldId id="290" r:id="rId13"/>
    <p:sldId id="291" r:id="rId14"/>
    <p:sldId id="294" r:id="rId15"/>
    <p:sldId id="264" r:id="rId16"/>
    <p:sldId id="302" r:id="rId17"/>
    <p:sldId id="282" r:id="rId18"/>
    <p:sldId id="311" r:id="rId19"/>
    <p:sldId id="312" r:id="rId20"/>
    <p:sldId id="287" r:id="rId21"/>
    <p:sldId id="313" r:id="rId22"/>
    <p:sldId id="324" r:id="rId23"/>
    <p:sldId id="325"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4643"/>
  </p:normalViewPr>
  <p:slideViewPr>
    <p:cSldViewPr snapToGrid="0" snapToObjects="1">
      <p:cViewPr varScale="1">
        <p:scale>
          <a:sx n="95" d="100"/>
          <a:sy n="95" d="100"/>
        </p:scale>
        <p:origin x="200" y="712"/>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E7F606-8469-D748-96E1-2C8DADE2D79A}" type="datetimeFigureOut">
              <a:rPr lang="en-US" smtClean="0"/>
              <a:t>5/2/19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6236A5-1F7E-8241-B4F1-348AECAF0F54}" type="slidenum">
              <a:rPr lang="en-US" smtClean="0"/>
              <a:t>‹#›</a:t>
            </a:fld>
            <a:endParaRPr lang="en-US"/>
          </a:p>
        </p:txBody>
      </p:sp>
    </p:spTree>
    <p:extLst>
      <p:ext uri="{BB962C8B-B14F-4D97-AF65-F5344CB8AC3E}">
        <p14:creationId xmlns:p14="http://schemas.microsoft.com/office/powerpoint/2010/main" val="41108733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3E66A9-04CD-914F-A760-6E728A3B7AB1}" type="slidenum">
              <a:rPr lang="en-US" smtClean="0"/>
              <a:t>12</a:t>
            </a:fld>
            <a:endParaRPr lang="en-US"/>
          </a:p>
        </p:txBody>
      </p:sp>
    </p:spTree>
    <p:extLst>
      <p:ext uri="{BB962C8B-B14F-4D97-AF65-F5344CB8AC3E}">
        <p14:creationId xmlns:p14="http://schemas.microsoft.com/office/powerpoint/2010/main" val="36753588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3E66A9-04CD-914F-A760-6E728A3B7AB1}" type="slidenum">
              <a:rPr lang="en-US" smtClean="0"/>
              <a:t>15</a:t>
            </a:fld>
            <a:endParaRPr lang="en-US"/>
          </a:p>
        </p:txBody>
      </p:sp>
    </p:spTree>
    <p:extLst>
      <p:ext uri="{BB962C8B-B14F-4D97-AF65-F5344CB8AC3E}">
        <p14:creationId xmlns:p14="http://schemas.microsoft.com/office/powerpoint/2010/main" val="15498839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3E66A9-04CD-914F-A760-6E728A3B7AB1}" type="slidenum">
              <a:rPr lang="en-US" smtClean="0"/>
              <a:t>16</a:t>
            </a:fld>
            <a:endParaRPr lang="en-US"/>
          </a:p>
        </p:txBody>
      </p:sp>
    </p:spTree>
    <p:extLst>
      <p:ext uri="{BB962C8B-B14F-4D97-AF65-F5344CB8AC3E}">
        <p14:creationId xmlns:p14="http://schemas.microsoft.com/office/powerpoint/2010/main" val="17923863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6F2AF-EEC6-1947-8088-EEEE8A24FE7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3CF227B-0EA0-E54F-AF9F-D53E785FC4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B391B00-8BC6-3247-B36C-32FF0FF720C1}"/>
              </a:ext>
            </a:extLst>
          </p:cNvPr>
          <p:cNvSpPr>
            <a:spLocks noGrp="1"/>
          </p:cNvSpPr>
          <p:nvPr>
            <p:ph type="dt" sz="half" idx="10"/>
          </p:nvPr>
        </p:nvSpPr>
        <p:spPr/>
        <p:txBody>
          <a:bodyPr/>
          <a:lstStyle/>
          <a:p>
            <a:fld id="{495956FF-8522-BD48-8C49-62B23494604F}" type="datetimeFigureOut">
              <a:rPr lang="en-US" smtClean="0"/>
              <a:t>5/2/19</a:t>
            </a:fld>
            <a:endParaRPr lang="en-US"/>
          </a:p>
        </p:txBody>
      </p:sp>
      <p:sp>
        <p:nvSpPr>
          <p:cNvPr id="5" name="Footer Placeholder 4">
            <a:extLst>
              <a:ext uri="{FF2B5EF4-FFF2-40B4-BE49-F238E27FC236}">
                <a16:creationId xmlns:a16="http://schemas.microsoft.com/office/drawing/2014/main" id="{CF6521AC-A50D-0D4F-A808-A83029C10E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FA23FA-B477-6246-9704-E2F4FE7C973D}"/>
              </a:ext>
            </a:extLst>
          </p:cNvPr>
          <p:cNvSpPr>
            <a:spLocks noGrp="1"/>
          </p:cNvSpPr>
          <p:nvPr>
            <p:ph type="sldNum" sz="quarter" idx="12"/>
          </p:nvPr>
        </p:nvSpPr>
        <p:spPr/>
        <p:txBody>
          <a:bodyPr/>
          <a:lstStyle/>
          <a:p>
            <a:fld id="{7D5073BA-C49B-334A-A6AD-8BAF43C44EFF}" type="slidenum">
              <a:rPr lang="en-US" smtClean="0"/>
              <a:t>‹#›</a:t>
            </a:fld>
            <a:endParaRPr lang="en-US"/>
          </a:p>
        </p:txBody>
      </p:sp>
    </p:spTree>
    <p:extLst>
      <p:ext uri="{BB962C8B-B14F-4D97-AF65-F5344CB8AC3E}">
        <p14:creationId xmlns:p14="http://schemas.microsoft.com/office/powerpoint/2010/main" val="1012080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937FD-743A-7543-BE27-BEFC5A5372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39593AD-DCC8-7E4E-B0CE-1413F7B6AD1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42EEA4-1701-EF48-8E32-81B1C8259A36}"/>
              </a:ext>
            </a:extLst>
          </p:cNvPr>
          <p:cNvSpPr>
            <a:spLocks noGrp="1"/>
          </p:cNvSpPr>
          <p:nvPr>
            <p:ph type="dt" sz="half" idx="10"/>
          </p:nvPr>
        </p:nvSpPr>
        <p:spPr/>
        <p:txBody>
          <a:bodyPr/>
          <a:lstStyle/>
          <a:p>
            <a:fld id="{495956FF-8522-BD48-8C49-62B23494604F}" type="datetimeFigureOut">
              <a:rPr lang="en-US" smtClean="0"/>
              <a:t>5/2/19</a:t>
            </a:fld>
            <a:endParaRPr lang="en-US"/>
          </a:p>
        </p:txBody>
      </p:sp>
      <p:sp>
        <p:nvSpPr>
          <p:cNvPr id="5" name="Footer Placeholder 4">
            <a:extLst>
              <a:ext uri="{FF2B5EF4-FFF2-40B4-BE49-F238E27FC236}">
                <a16:creationId xmlns:a16="http://schemas.microsoft.com/office/drawing/2014/main" id="{5005850B-956E-144F-BA00-F23A4EB5C1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F2C5B8-C9A4-D442-85D5-38A102851D1F}"/>
              </a:ext>
            </a:extLst>
          </p:cNvPr>
          <p:cNvSpPr>
            <a:spLocks noGrp="1"/>
          </p:cNvSpPr>
          <p:nvPr>
            <p:ph type="sldNum" sz="quarter" idx="12"/>
          </p:nvPr>
        </p:nvSpPr>
        <p:spPr/>
        <p:txBody>
          <a:bodyPr/>
          <a:lstStyle/>
          <a:p>
            <a:fld id="{7D5073BA-C49B-334A-A6AD-8BAF43C44EFF}" type="slidenum">
              <a:rPr lang="en-US" smtClean="0"/>
              <a:t>‹#›</a:t>
            </a:fld>
            <a:endParaRPr lang="en-US"/>
          </a:p>
        </p:txBody>
      </p:sp>
    </p:spTree>
    <p:extLst>
      <p:ext uri="{BB962C8B-B14F-4D97-AF65-F5344CB8AC3E}">
        <p14:creationId xmlns:p14="http://schemas.microsoft.com/office/powerpoint/2010/main" val="2035153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241F4B-0167-4F46-8394-E250B8166A6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F7C6451-BCAC-9944-A6F4-9493164FAF5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69A41C-91B9-D149-8ABD-E09CDFB449D4}"/>
              </a:ext>
            </a:extLst>
          </p:cNvPr>
          <p:cNvSpPr>
            <a:spLocks noGrp="1"/>
          </p:cNvSpPr>
          <p:nvPr>
            <p:ph type="dt" sz="half" idx="10"/>
          </p:nvPr>
        </p:nvSpPr>
        <p:spPr/>
        <p:txBody>
          <a:bodyPr/>
          <a:lstStyle/>
          <a:p>
            <a:fld id="{495956FF-8522-BD48-8C49-62B23494604F}" type="datetimeFigureOut">
              <a:rPr lang="en-US" smtClean="0"/>
              <a:t>5/2/19</a:t>
            </a:fld>
            <a:endParaRPr lang="en-US"/>
          </a:p>
        </p:txBody>
      </p:sp>
      <p:sp>
        <p:nvSpPr>
          <p:cNvPr id="5" name="Footer Placeholder 4">
            <a:extLst>
              <a:ext uri="{FF2B5EF4-FFF2-40B4-BE49-F238E27FC236}">
                <a16:creationId xmlns:a16="http://schemas.microsoft.com/office/drawing/2014/main" id="{BB664AE8-C524-384A-9E30-9F9588C641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58FCB8-AEC9-2840-A252-52A23CCD72B1}"/>
              </a:ext>
            </a:extLst>
          </p:cNvPr>
          <p:cNvSpPr>
            <a:spLocks noGrp="1"/>
          </p:cNvSpPr>
          <p:nvPr>
            <p:ph type="sldNum" sz="quarter" idx="12"/>
          </p:nvPr>
        </p:nvSpPr>
        <p:spPr/>
        <p:txBody>
          <a:bodyPr/>
          <a:lstStyle/>
          <a:p>
            <a:fld id="{7D5073BA-C49B-334A-A6AD-8BAF43C44EFF}" type="slidenum">
              <a:rPr lang="en-US" smtClean="0"/>
              <a:t>‹#›</a:t>
            </a:fld>
            <a:endParaRPr lang="en-US"/>
          </a:p>
        </p:txBody>
      </p:sp>
    </p:spTree>
    <p:extLst>
      <p:ext uri="{BB962C8B-B14F-4D97-AF65-F5344CB8AC3E}">
        <p14:creationId xmlns:p14="http://schemas.microsoft.com/office/powerpoint/2010/main" val="11622965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8D01E-867D-CD41-B899-6152771B06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A651A2-ADE7-3F46-A011-8F642ED1705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7CD8BE-1C68-0540-9756-8CACC2B1B2B5}"/>
              </a:ext>
            </a:extLst>
          </p:cNvPr>
          <p:cNvSpPr>
            <a:spLocks noGrp="1"/>
          </p:cNvSpPr>
          <p:nvPr>
            <p:ph type="dt" sz="half" idx="10"/>
          </p:nvPr>
        </p:nvSpPr>
        <p:spPr/>
        <p:txBody>
          <a:bodyPr/>
          <a:lstStyle/>
          <a:p>
            <a:fld id="{495956FF-8522-BD48-8C49-62B23494604F}" type="datetimeFigureOut">
              <a:rPr lang="en-US" smtClean="0"/>
              <a:t>5/2/19</a:t>
            </a:fld>
            <a:endParaRPr lang="en-US"/>
          </a:p>
        </p:txBody>
      </p:sp>
      <p:sp>
        <p:nvSpPr>
          <p:cNvPr id="5" name="Footer Placeholder 4">
            <a:extLst>
              <a:ext uri="{FF2B5EF4-FFF2-40B4-BE49-F238E27FC236}">
                <a16:creationId xmlns:a16="http://schemas.microsoft.com/office/drawing/2014/main" id="{4D287237-1AC8-F844-B74B-0A149C6129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FA43F2-1B87-0345-AD63-C88C7F675065}"/>
              </a:ext>
            </a:extLst>
          </p:cNvPr>
          <p:cNvSpPr>
            <a:spLocks noGrp="1"/>
          </p:cNvSpPr>
          <p:nvPr>
            <p:ph type="sldNum" sz="quarter" idx="12"/>
          </p:nvPr>
        </p:nvSpPr>
        <p:spPr/>
        <p:txBody>
          <a:bodyPr/>
          <a:lstStyle/>
          <a:p>
            <a:fld id="{7D5073BA-C49B-334A-A6AD-8BAF43C44EFF}" type="slidenum">
              <a:rPr lang="en-US" smtClean="0"/>
              <a:t>‹#›</a:t>
            </a:fld>
            <a:endParaRPr lang="en-US"/>
          </a:p>
        </p:txBody>
      </p:sp>
    </p:spTree>
    <p:extLst>
      <p:ext uri="{BB962C8B-B14F-4D97-AF65-F5344CB8AC3E}">
        <p14:creationId xmlns:p14="http://schemas.microsoft.com/office/powerpoint/2010/main" val="38107551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37844-3BF6-1645-8A37-0E88522488B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4B10436-C8EE-6D4A-94FF-F1E177D358A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0C17865-3789-2241-A31E-B9E0FAA7DD3D}"/>
              </a:ext>
            </a:extLst>
          </p:cNvPr>
          <p:cNvSpPr>
            <a:spLocks noGrp="1"/>
          </p:cNvSpPr>
          <p:nvPr>
            <p:ph type="dt" sz="half" idx="10"/>
          </p:nvPr>
        </p:nvSpPr>
        <p:spPr/>
        <p:txBody>
          <a:bodyPr/>
          <a:lstStyle/>
          <a:p>
            <a:fld id="{495956FF-8522-BD48-8C49-62B23494604F}" type="datetimeFigureOut">
              <a:rPr lang="en-US" smtClean="0"/>
              <a:t>5/2/19</a:t>
            </a:fld>
            <a:endParaRPr lang="en-US"/>
          </a:p>
        </p:txBody>
      </p:sp>
      <p:sp>
        <p:nvSpPr>
          <p:cNvPr id="5" name="Footer Placeholder 4">
            <a:extLst>
              <a:ext uri="{FF2B5EF4-FFF2-40B4-BE49-F238E27FC236}">
                <a16:creationId xmlns:a16="http://schemas.microsoft.com/office/drawing/2014/main" id="{F3409DBA-AABE-7A4C-9404-8246CB5947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37E99-5F74-F040-AAEE-CB82DD09B62A}"/>
              </a:ext>
            </a:extLst>
          </p:cNvPr>
          <p:cNvSpPr>
            <a:spLocks noGrp="1"/>
          </p:cNvSpPr>
          <p:nvPr>
            <p:ph type="sldNum" sz="quarter" idx="12"/>
          </p:nvPr>
        </p:nvSpPr>
        <p:spPr/>
        <p:txBody>
          <a:bodyPr/>
          <a:lstStyle/>
          <a:p>
            <a:fld id="{7D5073BA-C49B-334A-A6AD-8BAF43C44EFF}" type="slidenum">
              <a:rPr lang="en-US" smtClean="0"/>
              <a:t>‹#›</a:t>
            </a:fld>
            <a:endParaRPr lang="en-US"/>
          </a:p>
        </p:txBody>
      </p:sp>
    </p:spTree>
    <p:extLst>
      <p:ext uri="{BB962C8B-B14F-4D97-AF65-F5344CB8AC3E}">
        <p14:creationId xmlns:p14="http://schemas.microsoft.com/office/powerpoint/2010/main" val="32174556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7D5A7-01E4-FD47-9BF4-02CA930BE5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8EC502-05BE-184C-A7D4-19E6C67B102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D7768D-2B96-824B-A749-699513A8133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4DE9CC1-1046-D74C-8416-D5C4D7F0DDAF}"/>
              </a:ext>
            </a:extLst>
          </p:cNvPr>
          <p:cNvSpPr>
            <a:spLocks noGrp="1"/>
          </p:cNvSpPr>
          <p:nvPr>
            <p:ph type="dt" sz="half" idx="10"/>
          </p:nvPr>
        </p:nvSpPr>
        <p:spPr/>
        <p:txBody>
          <a:bodyPr/>
          <a:lstStyle/>
          <a:p>
            <a:fld id="{495956FF-8522-BD48-8C49-62B23494604F}" type="datetimeFigureOut">
              <a:rPr lang="en-US" smtClean="0"/>
              <a:t>5/2/19</a:t>
            </a:fld>
            <a:endParaRPr lang="en-US"/>
          </a:p>
        </p:txBody>
      </p:sp>
      <p:sp>
        <p:nvSpPr>
          <p:cNvPr id="6" name="Footer Placeholder 5">
            <a:extLst>
              <a:ext uri="{FF2B5EF4-FFF2-40B4-BE49-F238E27FC236}">
                <a16:creationId xmlns:a16="http://schemas.microsoft.com/office/drawing/2014/main" id="{20F6C0D7-5978-B346-9962-D99974D7A6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64D3FB-BC69-7143-AE49-1696A09342AA}"/>
              </a:ext>
            </a:extLst>
          </p:cNvPr>
          <p:cNvSpPr>
            <a:spLocks noGrp="1"/>
          </p:cNvSpPr>
          <p:nvPr>
            <p:ph type="sldNum" sz="quarter" idx="12"/>
          </p:nvPr>
        </p:nvSpPr>
        <p:spPr/>
        <p:txBody>
          <a:bodyPr/>
          <a:lstStyle/>
          <a:p>
            <a:fld id="{7D5073BA-C49B-334A-A6AD-8BAF43C44EFF}" type="slidenum">
              <a:rPr lang="en-US" smtClean="0"/>
              <a:t>‹#›</a:t>
            </a:fld>
            <a:endParaRPr lang="en-US"/>
          </a:p>
        </p:txBody>
      </p:sp>
    </p:spTree>
    <p:extLst>
      <p:ext uri="{BB962C8B-B14F-4D97-AF65-F5344CB8AC3E}">
        <p14:creationId xmlns:p14="http://schemas.microsoft.com/office/powerpoint/2010/main" val="30730427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D54F2-25E0-AB4B-9CC1-4C9CBADE95E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87E8D2-3EE0-2242-AD23-D2659CCBFA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7F45424-0059-B049-A2D1-22BE31D0391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9227910-2F17-FB48-B571-44F10C5CF75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F36FD38-18D0-D44D-8573-5A5448C40B3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DC97633-EFF6-8D4F-B5C6-DFD03237726D}"/>
              </a:ext>
            </a:extLst>
          </p:cNvPr>
          <p:cNvSpPr>
            <a:spLocks noGrp="1"/>
          </p:cNvSpPr>
          <p:nvPr>
            <p:ph type="dt" sz="half" idx="10"/>
          </p:nvPr>
        </p:nvSpPr>
        <p:spPr/>
        <p:txBody>
          <a:bodyPr/>
          <a:lstStyle/>
          <a:p>
            <a:fld id="{495956FF-8522-BD48-8C49-62B23494604F}" type="datetimeFigureOut">
              <a:rPr lang="en-US" smtClean="0"/>
              <a:t>5/2/19</a:t>
            </a:fld>
            <a:endParaRPr lang="en-US"/>
          </a:p>
        </p:txBody>
      </p:sp>
      <p:sp>
        <p:nvSpPr>
          <p:cNvPr id="8" name="Footer Placeholder 7">
            <a:extLst>
              <a:ext uri="{FF2B5EF4-FFF2-40B4-BE49-F238E27FC236}">
                <a16:creationId xmlns:a16="http://schemas.microsoft.com/office/drawing/2014/main" id="{CF5521F1-BF74-4C45-9049-FEA8373AA5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762EF26-BA27-214C-9B64-08D2BCE602CD}"/>
              </a:ext>
            </a:extLst>
          </p:cNvPr>
          <p:cNvSpPr>
            <a:spLocks noGrp="1"/>
          </p:cNvSpPr>
          <p:nvPr>
            <p:ph type="sldNum" sz="quarter" idx="12"/>
          </p:nvPr>
        </p:nvSpPr>
        <p:spPr/>
        <p:txBody>
          <a:bodyPr/>
          <a:lstStyle/>
          <a:p>
            <a:fld id="{7D5073BA-C49B-334A-A6AD-8BAF43C44EFF}" type="slidenum">
              <a:rPr lang="en-US" smtClean="0"/>
              <a:t>‹#›</a:t>
            </a:fld>
            <a:endParaRPr lang="en-US"/>
          </a:p>
        </p:txBody>
      </p:sp>
    </p:spTree>
    <p:extLst>
      <p:ext uri="{BB962C8B-B14F-4D97-AF65-F5344CB8AC3E}">
        <p14:creationId xmlns:p14="http://schemas.microsoft.com/office/powerpoint/2010/main" val="29189616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AA8A0-A180-654E-B496-58FC7F75E4D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EB65236-F394-EF47-B9BB-14E3F9AEE118}"/>
              </a:ext>
            </a:extLst>
          </p:cNvPr>
          <p:cNvSpPr>
            <a:spLocks noGrp="1"/>
          </p:cNvSpPr>
          <p:nvPr>
            <p:ph type="dt" sz="half" idx="10"/>
          </p:nvPr>
        </p:nvSpPr>
        <p:spPr/>
        <p:txBody>
          <a:bodyPr/>
          <a:lstStyle/>
          <a:p>
            <a:fld id="{495956FF-8522-BD48-8C49-62B23494604F}" type="datetimeFigureOut">
              <a:rPr lang="en-US" smtClean="0"/>
              <a:t>5/2/19</a:t>
            </a:fld>
            <a:endParaRPr lang="en-US"/>
          </a:p>
        </p:txBody>
      </p:sp>
      <p:sp>
        <p:nvSpPr>
          <p:cNvPr id="4" name="Footer Placeholder 3">
            <a:extLst>
              <a:ext uri="{FF2B5EF4-FFF2-40B4-BE49-F238E27FC236}">
                <a16:creationId xmlns:a16="http://schemas.microsoft.com/office/drawing/2014/main" id="{50FEEC68-D92B-3B4D-A59D-06B64FA7142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B5F6C9D-EFD0-F847-8F43-EC0B7A98A6E1}"/>
              </a:ext>
            </a:extLst>
          </p:cNvPr>
          <p:cNvSpPr>
            <a:spLocks noGrp="1"/>
          </p:cNvSpPr>
          <p:nvPr>
            <p:ph type="sldNum" sz="quarter" idx="12"/>
          </p:nvPr>
        </p:nvSpPr>
        <p:spPr/>
        <p:txBody>
          <a:bodyPr/>
          <a:lstStyle/>
          <a:p>
            <a:fld id="{7D5073BA-C49B-334A-A6AD-8BAF43C44EFF}" type="slidenum">
              <a:rPr lang="en-US" smtClean="0"/>
              <a:t>‹#›</a:t>
            </a:fld>
            <a:endParaRPr lang="en-US"/>
          </a:p>
        </p:txBody>
      </p:sp>
    </p:spTree>
    <p:extLst>
      <p:ext uri="{BB962C8B-B14F-4D97-AF65-F5344CB8AC3E}">
        <p14:creationId xmlns:p14="http://schemas.microsoft.com/office/powerpoint/2010/main" val="33178439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550702-B0BC-834E-925E-D76450F03B72}"/>
              </a:ext>
            </a:extLst>
          </p:cNvPr>
          <p:cNvSpPr>
            <a:spLocks noGrp="1"/>
          </p:cNvSpPr>
          <p:nvPr>
            <p:ph type="dt" sz="half" idx="10"/>
          </p:nvPr>
        </p:nvSpPr>
        <p:spPr/>
        <p:txBody>
          <a:bodyPr/>
          <a:lstStyle/>
          <a:p>
            <a:fld id="{495956FF-8522-BD48-8C49-62B23494604F}" type="datetimeFigureOut">
              <a:rPr lang="en-US" smtClean="0"/>
              <a:t>5/2/19</a:t>
            </a:fld>
            <a:endParaRPr lang="en-US"/>
          </a:p>
        </p:txBody>
      </p:sp>
      <p:sp>
        <p:nvSpPr>
          <p:cNvPr id="3" name="Footer Placeholder 2">
            <a:extLst>
              <a:ext uri="{FF2B5EF4-FFF2-40B4-BE49-F238E27FC236}">
                <a16:creationId xmlns:a16="http://schemas.microsoft.com/office/drawing/2014/main" id="{63034C36-8779-734A-9A29-5295264FFFC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7DE0F74-74B7-A640-9E43-A053AD25B9D9}"/>
              </a:ext>
            </a:extLst>
          </p:cNvPr>
          <p:cNvSpPr>
            <a:spLocks noGrp="1"/>
          </p:cNvSpPr>
          <p:nvPr>
            <p:ph type="sldNum" sz="quarter" idx="12"/>
          </p:nvPr>
        </p:nvSpPr>
        <p:spPr/>
        <p:txBody>
          <a:bodyPr/>
          <a:lstStyle/>
          <a:p>
            <a:fld id="{7D5073BA-C49B-334A-A6AD-8BAF43C44EFF}" type="slidenum">
              <a:rPr lang="en-US" smtClean="0"/>
              <a:t>‹#›</a:t>
            </a:fld>
            <a:endParaRPr lang="en-US"/>
          </a:p>
        </p:txBody>
      </p:sp>
    </p:spTree>
    <p:extLst>
      <p:ext uri="{BB962C8B-B14F-4D97-AF65-F5344CB8AC3E}">
        <p14:creationId xmlns:p14="http://schemas.microsoft.com/office/powerpoint/2010/main" val="32464970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2E560-9D25-A342-8848-2376347FAC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7D2B4B3-51D6-7747-821D-5C1F9E31F2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B4FC074-8EC5-0249-90CE-9D352A8D55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3FF964D-ED84-C84C-B249-3A08F59F1486}"/>
              </a:ext>
            </a:extLst>
          </p:cNvPr>
          <p:cNvSpPr>
            <a:spLocks noGrp="1"/>
          </p:cNvSpPr>
          <p:nvPr>
            <p:ph type="dt" sz="half" idx="10"/>
          </p:nvPr>
        </p:nvSpPr>
        <p:spPr/>
        <p:txBody>
          <a:bodyPr/>
          <a:lstStyle/>
          <a:p>
            <a:fld id="{495956FF-8522-BD48-8C49-62B23494604F}" type="datetimeFigureOut">
              <a:rPr lang="en-US" smtClean="0"/>
              <a:t>5/2/19</a:t>
            </a:fld>
            <a:endParaRPr lang="en-US"/>
          </a:p>
        </p:txBody>
      </p:sp>
      <p:sp>
        <p:nvSpPr>
          <p:cNvPr id="6" name="Footer Placeholder 5">
            <a:extLst>
              <a:ext uri="{FF2B5EF4-FFF2-40B4-BE49-F238E27FC236}">
                <a16:creationId xmlns:a16="http://schemas.microsoft.com/office/drawing/2014/main" id="{7FCAE30E-5DA3-E145-A9EA-0ECF8C6C27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C4C8A3-30E4-A949-AD74-BBE43795A92E}"/>
              </a:ext>
            </a:extLst>
          </p:cNvPr>
          <p:cNvSpPr>
            <a:spLocks noGrp="1"/>
          </p:cNvSpPr>
          <p:nvPr>
            <p:ph type="sldNum" sz="quarter" idx="12"/>
          </p:nvPr>
        </p:nvSpPr>
        <p:spPr/>
        <p:txBody>
          <a:bodyPr/>
          <a:lstStyle/>
          <a:p>
            <a:fld id="{7D5073BA-C49B-334A-A6AD-8BAF43C44EFF}" type="slidenum">
              <a:rPr lang="en-US" smtClean="0"/>
              <a:t>‹#›</a:t>
            </a:fld>
            <a:endParaRPr lang="en-US"/>
          </a:p>
        </p:txBody>
      </p:sp>
    </p:spTree>
    <p:extLst>
      <p:ext uri="{BB962C8B-B14F-4D97-AF65-F5344CB8AC3E}">
        <p14:creationId xmlns:p14="http://schemas.microsoft.com/office/powerpoint/2010/main" val="16292820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CFE60-736B-0F4B-8591-9CB992CC8F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3D6FED7-7948-0440-911B-62563F82F6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4C24DD-8EE6-D543-BB27-947DBB43B0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FD0E565-7239-3948-9D2A-A25B1EC281C9}"/>
              </a:ext>
            </a:extLst>
          </p:cNvPr>
          <p:cNvSpPr>
            <a:spLocks noGrp="1"/>
          </p:cNvSpPr>
          <p:nvPr>
            <p:ph type="dt" sz="half" idx="10"/>
          </p:nvPr>
        </p:nvSpPr>
        <p:spPr/>
        <p:txBody>
          <a:bodyPr/>
          <a:lstStyle/>
          <a:p>
            <a:fld id="{495956FF-8522-BD48-8C49-62B23494604F}" type="datetimeFigureOut">
              <a:rPr lang="en-US" smtClean="0"/>
              <a:t>5/2/19</a:t>
            </a:fld>
            <a:endParaRPr lang="en-US"/>
          </a:p>
        </p:txBody>
      </p:sp>
      <p:sp>
        <p:nvSpPr>
          <p:cNvPr id="6" name="Footer Placeholder 5">
            <a:extLst>
              <a:ext uri="{FF2B5EF4-FFF2-40B4-BE49-F238E27FC236}">
                <a16:creationId xmlns:a16="http://schemas.microsoft.com/office/drawing/2014/main" id="{90EC4DB1-B922-0C49-89B9-E157DB2CFF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8B9CA4-3EEF-FD44-BBFB-C215CDF473FE}"/>
              </a:ext>
            </a:extLst>
          </p:cNvPr>
          <p:cNvSpPr>
            <a:spLocks noGrp="1"/>
          </p:cNvSpPr>
          <p:nvPr>
            <p:ph type="sldNum" sz="quarter" idx="12"/>
          </p:nvPr>
        </p:nvSpPr>
        <p:spPr/>
        <p:txBody>
          <a:bodyPr/>
          <a:lstStyle/>
          <a:p>
            <a:fld id="{7D5073BA-C49B-334A-A6AD-8BAF43C44EFF}" type="slidenum">
              <a:rPr lang="en-US" smtClean="0"/>
              <a:t>‹#›</a:t>
            </a:fld>
            <a:endParaRPr lang="en-US"/>
          </a:p>
        </p:txBody>
      </p:sp>
    </p:spTree>
    <p:extLst>
      <p:ext uri="{BB962C8B-B14F-4D97-AF65-F5344CB8AC3E}">
        <p14:creationId xmlns:p14="http://schemas.microsoft.com/office/powerpoint/2010/main" val="6825175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D581CC-3405-E04F-9FFB-5852757F59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4BEBB0-45AD-1949-A3D5-147CB11A55B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C163DF-33FB-8446-BB0A-1ECAB9189B4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5956FF-8522-BD48-8C49-62B23494604F}" type="datetimeFigureOut">
              <a:rPr lang="en-US" smtClean="0"/>
              <a:t>5/2/19</a:t>
            </a:fld>
            <a:endParaRPr lang="en-US"/>
          </a:p>
        </p:txBody>
      </p:sp>
      <p:sp>
        <p:nvSpPr>
          <p:cNvPr id="5" name="Footer Placeholder 4">
            <a:extLst>
              <a:ext uri="{FF2B5EF4-FFF2-40B4-BE49-F238E27FC236}">
                <a16:creationId xmlns:a16="http://schemas.microsoft.com/office/drawing/2014/main" id="{FFAFFB16-D8FF-BA4A-9415-9186845E47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58AEF69-7CB3-4F49-8A0B-3938CCBF93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5073BA-C49B-334A-A6AD-8BAF43C44EFF}" type="slidenum">
              <a:rPr lang="en-US" smtClean="0"/>
              <a:t>‹#›</a:t>
            </a:fld>
            <a:endParaRPr lang="en-US"/>
          </a:p>
        </p:txBody>
      </p:sp>
    </p:spTree>
    <p:extLst>
      <p:ext uri="{BB962C8B-B14F-4D97-AF65-F5344CB8AC3E}">
        <p14:creationId xmlns:p14="http://schemas.microsoft.com/office/powerpoint/2010/main" val="6793704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4.tiff"/></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61828-CADA-9C4A-8FD3-22C6D1A71DA5}"/>
              </a:ext>
            </a:extLst>
          </p:cNvPr>
          <p:cNvSpPr>
            <a:spLocks noGrp="1"/>
          </p:cNvSpPr>
          <p:nvPr>
            <p:ph type="ctrTitle"/>
          </p:nvPr>
        </p:nvSpPr>
        <p:spPr>
          <a:xfrm>
            <a:off x="1500186" y="866952"/>
            <a:ext cx="9601200" cy="2233436"/>
          </a:xfrm>
        </p:spPr>
        <p:txBody>
          <a:bodyPr>
            <a:noAutofit/>
          </a:bodyPr>
          <a:lstStyle/>
          <a:p>
            <a:br>
              <a:rPr lang="en-US" sz="4000" b="1" dirty="0">
                <a:latin typeface="Avenir Black" panose="02000503020000020003" pitchFamily="2" charset="0"/>
              </a:rPr>
            </a:br>
            <a:r>
              <a:rPr lang="en-US" sz="4000" b="1" dirty="0">
                <a:latin typeface="Avenir Black" panose="02000503020000020003" pitchFamily="2" charset="0"/>
              </a:rPr>
              <a:t>The Digital Humanities Beyond The Digital And The Human: Imagining New Relationalities For Knowledge Production </a:t>
            </a:r>
          </a:p>
        </p:txBody>
      </p:sp>
      <p:sp>
        <p:nvSpPr>
          <p:cNvPr id="3" name="Subtitle 2">
            <a:extLst>
              <a:ext uri="{FF2B5EF4-FFF2-40B4-BE49-F238E27FC236}">
                <a16:creationId xmlns:a16="http://schemas.microsoft.com/office/drawing/2014/main" id="{6B59CF7E-F62D-1640-A96E-40AF363F971A}"/>
              </a:ext>
            </a:extLst>
          </p:cNvPr>
          <p:cNvSpPr>
            <a:spLocks noGrp="1"/>
          </p:cNvSpPr>
          <p:nvPr>
            <p:ph type="subTitle" idx="1"/>
          </p:nvPr>
        </p:nvSpPr>
        <p:spPr>
          <a:xfrm>
            <a:off x="3836193" y="3430589"/>
            <a:ext cx="4929187" cy="2927350"/>
          </a:xfrm>
          <a:solidFill>
            <a:schemeClr val="accent4"/>
          </a:solidFill>
        </p:spPr>
        <p:txBody>
          <a:bodyPr>
            <a:normAutofit/>
          </a:bodyPr>
          <a:lstStyle/>
          <a:p>
            <a:endParaRPr lang="en-US" b="1" dirty="0"/>
          </a:p>
          <a:p>
            <a:r>
              <a:rPr lang="en-US" b="1" dirty="0" err="1">
                <a:solidFill>
                  <a:schemeClr val="bg1"/>
                </a:solidFill>
                <a:latin typeface="Avenir Heavy" panose="02000503020000020003" pitchFamily="2" charset="0"/>
              </a:rPr>
              <a:t>Janneke</a:t>
            </a:r>
            <a:r>
              <a:rPr lang="en-US" b="1" dirty="0">
                <a:solidFill>
                  <a:schemeClr val="bg1"/>
                </a:solidFill>
                <a:latin typeface="Avenir Heavy" panose="02000503020000020003" pitchFamily="2" charset="0"/>
              </a:rPr>
              <a:t> </a:t>
            </a:r>
            <a:r>
              <a:rPr lang="en-US" b="1" dirty="0" err="1">
                <a:solidFill>
                  <a:schemeClr val="bg1"/>
                </a:solidFill>
                <a:latin typeface="Avenir Heavy" panose="02000503020000020003" pitchFamily="2" charset="0"/>
              </a:rPr>
              <a:t>Adema</a:t>
            </a:r>
            <a:r>
              <a:rPr lang="en-US" b="1" dirty="0">
                <a:solidFill>
                  <a:schemeClr val="bg1"/>
                </a:solidFill>
                <a:latin typeface="Avenir Heavy" panose="02000503020000020003" pitchFamily="2" charset="0"/>
              </a:rPr>
              <a:t> </a:t>
            </a:r>
          </a:p>
          <a:p>
            <a:r>
              <a:rPr lang="en-US" b="1" dirty="0">
                <a:solidFill>
                  <a:schemeClr val="bg1"/>
                </a:solidFill>
                <a:latin typeface="Avenir Heavy" panose="02000503020000020003" pitchFamily="2" charset="0"/>
              </a:rPr>
              <a:t>Centre for </a:t>
            </a:r>
            <a:r>
              <a:rPr lang="en-US" b="1" dirty="0" err="1">
                <a:solidFill>
                  <a:schemeClr val="bg1"/>
                </a:solidFill>
                <a:latin typeface="Avenir Heavy" panose="02000503020000020003" pitchFamily="2" charset="0"/>
              </a:rPr>
              <a:t>Postdigital</a:t>
            </a:r>
            <a:r>
              <a:rPr lang="en-US" b="1" dirty="0">
                <a:solidFill>
                  <a:schemeClr val="bg1"/>
                </a:solidFill>
                <a:latin typeface="Avenir Heavy" panose="02000503020000020003" pitchFamily="2" charset="0"/>
              </a:rPr>
              <a:t> Cultures</a:t>
            </a:r>
          </a:p>
          <a:p>
            <a:r>
              <a:rPr lang="en-US" b="1" dirty="0">
                <a:solidFill>
                  <a:schemeClr val="bg1"/>
                </a:solidFill>
                <a:latin typeface="Avenir Heavy" panose="02000503020000020003" pitchFamily="2" charset="0"/>
              </a:rPr>
              <a:t>Coventry University</a:t>
            </a:r>
          </a:p>
          <a:p>
            <a:endParaRPr lang="en-US" b="1" dirty="0">
              <a:solidFill>
                <a:schemeClr val="bg1"/>
              </a:solidFill>
              <a:latin typeface="Avenir Heavy" panose="02000503020000020003" pitchFamily="2" charset="0"/>
            </a:endParaRPr>
          </a:p>
          <a:p>
            <a:r>
              <a:rPr lang="en-US" b="1" dirty="0">
                <a:solidFill>
                  <a:schemeClr val="bg1"/>
                </a:solidFill>
                <a:latin typeface="Avenir Heavy" panose="02000503020000020003" pitchFamily="2" charset="0"/>
              </a:rPr>
              <a:t>DHI Beirut 2019</a:t>
            </a:r>
          </a:p>
        </p:txBody>
      </p:sp>
    </p:spTree>
    <p:extLst>
      <p:ext uri="{BB962C8B-B14F-4D97-AF65-F5344CB8AC3E}">
        <p14:creationId xmlns:p14="http://schemas.microsoft.com/office/powerpoint/2010/main" val="840901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94A71745-6510-284C-88DD-78CECEFCC875}"/>
              </a:ext>
            </a:extLst>
          </p:cNvPr>
          <p:cNvPicPr>
            <a:picLocks noGrp="1" noChangeAspect="1"/>
          </p:cNvPicPr>
          <p:nvPr>
            <p:ph idx="1"/>
          </p:nvPr>
        </p:nvPicPr>
        <p:blipFill>
          <a:blip r:embed="rId2"/>
          <a:stretch>
            <a:fillRect/>
          </a:stretch>
        </p:blipFill>
        <p:spPr>
          <a:xfrm>
            <a:off x="-5119" y="0"/>
            <a:ext cx="12197119" cy="6858000"/>
          </a:xfrm>
        </p:spPr>
      </p:pic>
    </p:spTree>
    <p:extLst>
      <p:ext uri="{BB962C8B-B14F-4D97-AF65-F5344CB8AC3E}">
        <p14:creationId xmlns:p14="http://schemas.microsoft.com/office/powerpoint/2010/main" val="19660721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32AF5-10E3-AF40-B842-D5D69592DCE1}"/>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DD812BCF-483A-4642-8D5C-BE92689C66E7}"/>
              </a:ext>
            </a:extLst>
          </p:cNvPr>
          <p:cNvPicPr>
            <a:picLocks noGrp="1" noChangeAspect="1"/>
          </p:cNvPicPr>
          <p:nvPr>
            <p:ph idx="1"/>
          </p:nvPr>
        </p:nvPicPr>
        <p:blipFill>
          <a:blip r:embed="rId2"/>
          <a:stretch>
            <a:fillRect/>
          </a:stretch>
        </p:blipFill>
        <p:spPr>
          <a:xfrm>
            <a:off x="1250576" y="0"/>
            <a:ext cx="9372009" cy="6873409"/>
          </a:xfrm>
        </p:spPr>
      </p:pic>
    </p:spTree>
    <p:extLst>
      <p:ext uri="{BB962C8B-B14F-4D97-AF65-F5344CB8AC3E}">
        <p14:creationId xmlns:p14="http://schemas.microsoft.com/office/powerpoint/2010/main" val="32086513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5778"/>
          <a:stretch/>
        </p:blipFill>
        <p:spPr>
          <a:xfrm>
            <a:off x="20" y="10"/>
            <a:ext cx="12191980" cy="6857990"/>
          </a:xfrm>
          <a:prstGeom prst="rect">
            <a:avLst/>
          </a:prstGeom>
        </p:spPr>
      </p:pic>
    </p:spTree>
    <p:extLst>
      <p:ext uri="{BB962C8B-B14F-4D97-AF65-F5344CB8AC3E}">
        <p14:creationId xmlns:p14="http://schemas.microsoft.com/office/powerpoint/2010/main" val="42903092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361951"/>
            <a:ext cx="12339570" cy="6496049"/>
          </a:xfrm>
        </p:spPr>
      </p:pic>
    </p:spTree>
    <p:extLst>
      <p:ext uri="{BB962C8B-B14F-4D97-AF65-F5344CB8AC3E}">
        <p14:creationId xmlns:p14="http://schemas.microsoft.com/office/powerpoint/2010/main" val="12063178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9550"/>
            <a:ext cx="10515600" cy="1900239"/>
          </a:xfrm>
        </p:spPr>
        <p:txBody>
          <a:bodyPr/>
          <a:lstStyle/>
          <a:p>
            <a:pPr algn="ctr"/>
            <a:r>
              <a:rPr lang="en-US" dirty="0">
                <a:latin typeface="Avenir Book" charset="0"/>
                <a:ea typeface="Avenir Book" charset="0"/>
                <a:cs typeface="Avenir Book" charset="0"/>
              </a:rPr>
              <a:t>Open Peer Review</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0801" y="1390650"/>
            <a:ext cx="11714646" cy="5467350"/>
          </a:xfrm>
        </p:spPr>
      </p:pic>
    </p:spTree>
    <p:extLst>
      <p:ext uri="{BB962C8B-B14F-4D97-AF65-F5344CB8AC3E}">
        <p14:creationId xmlns:p14="http://schemas.microsoft.com/office/powerpoint/2010/main" val="42674166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s://pbs.twimg.com/media/De4EzZXXkAEFD3R.jpg"/>
          <p:cNvPicPr>
            <a:picLocks noChangeAspect="1" noChangeArrowheads="1"/>
          </p:cNvPicPr>
          <p:nvPr/>
        </p:nvPicPr>
        <p:blipFill rotWithShape="1">
          <a:blip r:embed="rId3">
            <a:extLst>
              <a:ext uri="{28A0092B-C50C-407E-A947-70E740481C1C}">
                <a14:useLocalDpi xmlns:a14="http://schemas.microsoft.com/office/drawing/2010/main" val="0"/>
              </a:ext>
            </a:extLst>
          </a:blip>
          <a:srcRect t="14110" r="-2" b="29625"/>
          <a:stretch/>
        </p:blipFill>
        <p:spPr bwMode="auto">
          <a:xfrm>
            <a:off x="-16" y="10"/>
            <a:ext cx="9141744" cy="6857990"/>
          </a:xfrm>
          <a:custGeom>
            <a:avLst/>
            <a:gdLst>
              <a:gd name="connsiteX0" fmla="*/ 0 w 9141744"/>
              <a:gd name="connsiteY0" fmla="*/ 0 h 6863485"/>
              <a:gd name="connsiteX1" fmla="*/ 5963051 w 9141744"/>
              <a:gd name="connsiteY1" fmla="*/ 0 h 6863485"/>
              <a:gd name="connsiteX2" fmla="*/ 9141744 w 9141744"/>
              <a:gd name="connsiteY2" fmla="*/ 6863485 h 6863485"/>
              <a:gd name="connsiteX3" fmla="*/ 0 w 9141744"/>
              <a:gd name="connsiteY3" fmla="*/ 6863485 h 6863485"/>
              <a:gd name="connsiteX4" fmla="*/ 0 w 9141744"/>
              <a:gd name="connsiteY4" fmla="*/ 0 h 6863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1744" h="6863485">
                <a:moveTo>
                  <a:pt x="0" y="0"/>
                </a:moveTo>
                <a:lnTo>
                  <a:pt x="5963051" y="0"/>
                </a:lnTo>
                <a:lnTo>
                  <a:pt x="9141744" y="6863485"/>
                </a:lnTo>
                <a:lnTo>
                  <a:pt x="0" y="6863485"/>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3074" name="Picture 2" descr="https://pbs.twimg.com/media/De4EzZ7XcAAzGnV.jpg"/>
          <p:cNvPicPr>
            <a:picLocks noChangeAspect="1" noChangeArrowheads="1"/>
          </p:cNvPicPr>
          <p:nvPr/>
        </p:nvPicPr>
        <p:blipFill rotWithShape="1">
          <a:blip r:embed="rId4">
            <a:extLst>
              <a:ext uri="{28A0092B-C50C-407E-A947-70E740481C1C}">
                <a14:useLocalDpi xmlns:a14="http://schemas.microsoft.com/office/drawing/2010/main" val="0"/>
              </a:ext>
            </a:extLst>
          </a:blip>
          <a:srcRect t="11803" r="1" b="7910"/>
          <a:stretch/>
        </p:blipFill>
        <p:spPr bwMode="auto">
          <a:xfrm>
            <a:off x="5790369" y="10"/>
            <a:ext cx="6401647" cy="6852984"/>
          </a:xfrm>
          <a:custGeom>
            <a:avLst/>
            <a:gdLst>
              <a:gd name="connsiteX0" fmla="*/ 354282 w 6401647"/>
              <a:gd name="connsiteY0" fmla="*/ 0 h 6852994"/>
              <a:gd name="connsiteX1" fmla="*/ 6401647 w 6401647"/>
              <a:gd name="connsiteY1" fmla="*/ 0 h 6852994"/>
              <a:gd name="connsiteX2" fmla="*/ 6401647 w 6401647"/>
              <a:gd name="connsiteY2" fmla="*/ 6852994 h 6852994"/>
              <a:gd name="connsiteX3" fmla="*/ 0 w 6401647"/>
              <a:gd name="connsiteY3" fmla="*/ 6852994 h 6852994"/>
              <a:gd name="connsiteX4" fmla="*/ 0 w 6401647"/>
              <a:gd name="connsiteY4" fmla="*/ 6852993 h 6852994"/>
              <a:gd name="connsiteX5" fmla="*/ 3528116 w 6401647"/>
              <a:gd name="connsiteY5" fmla="*/ 6852993 h 6852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01647" h="6852994">
                <a:moveTo>
                  <a:pt x="354282" y="0"/>
                </a:moveTo>
                <a:lnTo>
                  <a:pt x="6401647" y="0"/>
                </a:lnTo>
                <a:lnTo>
                  <a:pt x="6401647" y="6852994"/>
                </a:lnTo>
                <a:lnTo>
                  <a:pt x="0" y="6852994"/>
                </a:lnTo>
                <a:lnTo>
                  <a:pt x="0" y="6852993"/>
                </a:lnTo>
                <a:lnTo>
                  <a:pt x="3528116" y="6852993"/>
                </a:lnTo>
                <a:close/>
              </a:path>
            </a:pathLst>
          </a:cu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79733" y="3011476"/>
            <a:ext cx="4519338" cy="1855246"/>
          </a:xfrm>
        </p:spPr>
        <p:txBody>
          <a:bodyPr vert="horz" lIns="91440" tIns="45720" rIns="91440" bIns="45720" rtlCol="0" anchor="t">
            <a:normAutofit/>
          </a:bodyPr>
          <a:lstStyle/>
          <a:p>
            <a:endParaRPr lang="en-US" sz="4200" kern="1200" dirty="0">
              <a:solidFill>
                <a:schemeClr val="tx1"/>
              </a:solidFill>
              <a:latin typeface="Avenir Book" charset="0"/>
              <a:ea typeface="Avenir Book" charset="0"/>
              <a:cs typeface="Avenir Book" charset="0"/>
            </a:endParaRPr>
          </a:p>
        </p:txBody>
      </p:sp>
      <p:sp>
        <p:nvSpPr>
          <p:cNvPr id="3" name="Content Placeholder 2"/>
          <p:cNvSpPr>
            <a:spLocks noGrp="1"/>
          </p:cNvSpPr>
          <p:nvPr>
            <p:ph idx="1"/>
          </p:nvPr>
        </p:nvSpPr>
        <p:spPr>
          <a:xfrm>
            <a:off x="779733" y="2167613"/>
            <a:ext cx="4167376" cy="699513"/>
          </a:xfrm>
        </p:spPr>
        <p:txBody>
          <a:bodyPr vert="horz" lIns="91440" tIns="45720" rIns="91440" bIns="45720" rtlCol="0" anchor="b">
            <a:noAutofit/>
          </a:bodyPr>
          <a:lstStyle/>
          <a:p>
            <a:pPr marL="0" indent="0">
              <a:buNone/>
            </a:pPr>
            <a:endParaRPr lang="en-US" sz="2200" kern="1200" dirty="0">
              <a:solidFill>
                <a:schemeClr val="tx1"/>
              </a:solidFill>
              <a:latin typeface="Avenir Book" charset="0"/>
              <a:ea typeface="Avenir Book" charset="0"/>
              <a:cs typeface="Avenir Book" charset="0"/>
            </a:endParaRPr>
          </a:p>
        </p:txBody>
      </p:sp>
    </p:spTree>
    <p:extLst>
      <p:ext uri="{BB962C8B-B14F-4D97-AF65-F5344CB8AC3E}">
        <p14:creationId xmlns:p14="http://schemas.microsoft.com/office/powerpoint/2010/main" val="10614174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a:latin typeface="Avenir Book" charset="0"/>
                <a:ea typeface="Avenir Book" charset="0"/>
                <a:cs typeface="Avenir Book" charset="0"/>
              </a:rPr>
              <a:t>Print design versioning</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1325563"/>
            <a:ext cx="7372350" cy="5040924"/>
          </a:xfrm>
        </p:spPr>
      </p:pic>
      <p:pic>
        <p:nvPicPr>
          <p:cNvPr id="6" name="Picture 2" descr="https://pbs.twimg.com/media/De4EzZ7XcAAzGnV.jpg"/>
          <p:cNvPicPr>
            <a:picLocks noChangeAspect="1" noChangeArrowheads="1"/>
          </p:cNvPicPr>
          <p:nvPr/>
        </p:nvPicPr>
        <p:blipFill rotWithShape="1">
          <a:blip r:embed="rId4">
            <a:extLst>
              <a:ext uri="{28A0092B-C50C-407E-A947-70E740481C1C}">
                <a14:useLocalDpi xmlns:a14="http://schemas.microsoft.com/office/drawing/2010/main" val="0"/>
              </a:ext>
            </a:extLst>
          </a:blip>
          <a:srcRect t="11803" r="1" b="7910"/>
          <a:stretch/>
        </p:blipFill>
        <p:spPr bwMode="auto">
          <a:xfrm>
            <a:off x="7010400" y="10"/>
            <a:ext cx="6038850" cy="6852984"/>
          </a:xfrm>
          <a:custGeom>
            <a:avLst/>
            <a:gdLst>
              <a:gd name="connsiteX0" fmla="*/ 354282 w 6401647"/>
              <a:gd name="connsiteY0" fmla="*/ 0 h 6852994"/>
              <a:gd name="connsiteX1" fmla="*/ 6401647 w 6401647"/>
              <a:gd name="connsiteY1" fmla="*/ 0 h 6852994"/>
              <a:gd name="connsiteX2" fmla="*/ 6401647 w 6401647"/>
              <a:gd name="connsiteY2" fmla="*/ 6852994 h 6852994"/>
              <a:gd name="connsiteX3" fmla="*/ 0 w 6401647"/>
              <a:gd name="connsiteY3" fmla="*/ 6852994 h 6852994"/>
              <a:gd name="connsiteX4" fmla="*/ 0 w 6401647"/>
              <a:gd name="connsiteY4" fmla="*/ 6852993 h 6852994"/>
              <a:gd name="connsiteX5" fmla="*/ 3528116 w 6401647"/>
              <a:gd name="connsiteY5" fmla="*/ 6852993 h 6852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01647" h="6852994">
                <a:moveTo>
                  <a:pt x="354282" y="0"/>
                </a:moveTo>
                <a:lnTo>
                  <a:pt x="6401647" y="0"/>
                </a:lnTo>
                <a:lnTo>
                  <a:pt x="6401647" y="6852994"/>
                </a:lnTo>
                <a:lnTo>
                  <a:pt x="0" y="6852994"/>
                </a:lnTo>
                <a:lnTo>
                  <a:pt x="0" y="6852993"/>
                </a:lnTo>
                <a:lnTo>
                  <a:pt x="3528116" y="685299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23505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55258" y="3979901"/>
            <a:ext cx="6926014" cy="1149233"/>
          </a:xfrm>
        </p:spPr>
        <p:txBody>
          <a:bodyPr vert="horz" lIns="91440" tIns="45720" rIns="91440" bIns="45720" rtlCol="0" anchor="ctr">
            <a:noAutofit/>
          </a:bodyPr>
          <a:lstStyle/>
          <a:p>
            <a:pPr marL="228600" indent="-228600">
              <a:spcBef>
                <a:spcPts val="1000"/>
              </a:spcBef>
              <a:buChar char="•"/>
            </a:pPr>
            <a:r>
              <a:rPr lang="en-US" sz="2700" dirty="0">
                <a:cs typeface="Calibri Light"/>
              </a:rPr>
              <a:t>Repositioning Open Access</a:t>
            </a:r>
          </a:p>
          <a:p>
            <a:pPr marL="228600" indent="-228600">
              <a:spcBef>
                <a:spcPts val="1000"/>
              </a:spcBef>
              <a:buChar char="•"/>
            </a:pPr>
            <a:r>
              <a:rPr lang="en-US" sz="2700" dirty="0">
                <a:cs typeface="Calibri Light"/>
              </a:rPr>
              <a:t>Critiques of the Status Quo/Reimagining Scholarship</a:t>
            </a:r>
          </a:p>
          <a:p>
            <a:pPr marL="228600" indent="-228600">
              <a:spcBef>
                <a:spcPts val="1000"/>
              </a:spcBef>
              <a:buChar char="•"/>
            </a:pPr>
            <a:r>
              <a:rPr lang="en-US" sz="2700" dirty="0">
                <a:cs typeface="Calibri Light"/>
              </a:rPr>
              <a:t>Experimentation</a:t>
            </a:r>
          </a:p>
          <a:p>
            <a:pPr marL="228600" indent="-228600">
              <a:spcBef>
                <a:spcPts val="1000"/>
              </a:spcBef>
              <a:buChar char="•"/>
            </a:pPr>
            <a:r>
              <a:rPr lang="en-US" sz="2700" dirty="0">
                <a:cs typeface="Calibri Light"/>
              </a:rPr>
              <a:t>New and underserved cultures of knowledge</a:t>
            </a:r>
          </a:p>
          <a:p>
            <a:pPr marL="228600" indent="-228600">
              <a:spcBef>
                <a:spcPts val="1000"/>
              </a:spcBef>
              <a:buChar char="•"/>
            </a:pPr>
            <a:r>
              <a:rPr lang="en-US" sz="2700" dirty="0">
                <a:cs typeface="Calibri Light"/>
              </a:rPr>
              <a:t>Ethics of Care</a:t>
            </a:r>
            <a:endParaRPr lang="en-US" sz="2700" dirty="0"/>
          </a:p>
        </p:txBody>
      </p:sp>
      <p:pic>
        <p:nvPicPr>
          <p:cNvPr id="4" name="Content Placeholder 3"/>
          <p:cNvPicPr>
            <a:picLocks noGrp="1" noChangeAspect="1"/>
          </p:cNvPicPr>
          <p:nvPr>
            <p:ph idx="1"/>
          </p:nvPr>
        </p:nvPicPr>
        <p:blipFill>
          <a:blip r:embed="rId2"/>
          <a:stretch>
            <a:fillRect/>
          </a:stretch>
        </p:blipFill>
        <p:spPr>
          <a:xfrm>
            <a:off x="689474" y="368196"/>
            <a:ext cx="3175000" cy="3175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7215" y="1173666"/>
            <a:ext cx="6642100" cy="1181100"/>
          </a:xfrm>
          <a:prstGeom prst="rect">
            <a:avLst/>
          </a:prstGeom>
          <a:solidFill>
            <a:schemeClr val="accent2">
              <a:lumMod val="40000"/>
              <a:lumOff val="60000"/>
            </a:schemeClr>
          </a:solidFill>
        </p:spPr>
      </p:pic>
    </p:spTree>
    <p:extLst>
      <p:ext uri="{BB962C8B-B14F-4D97-AF65-F5344CB8AC3E}">
        <p14:creationId xmlns:p14="http://schemas.microsoft.com/office/powerpoint/2010/main" val="27121929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091739" y="1355208"/>
            <a:ext cx="4955396" cy="5157776"/>
          </a:xfr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3068" y="460596"/>
            <a:ext cx="3107267" cy="552535"/>
          </a:xfrm>
          <a:prstGeom prst="rect">
            <a:avLst/>
          </a:prstGeom>
        </p:spPr>
      </p:pic>
      <p:pic>
        <p:nvPicPr>
          <p:cNvPr id="9" name="Content Placeholder 3"/>
          <p:cNvPicPr>
            <a:picLocks noChangeAspect="1"/>
          </p:cNvPicPr>
          <p:nvPr/>
        </p:nvPicPr>
        <p:blipFill>
          <a:blip r:embed="rId4"/>
          <a:stretch>
            <a:fillRect/>
          </a:stretch>
        </p:blipFill>
        <p:spPr>
          <a:xfrm flipH="1">
            <a:off x="6096000" y="365125"/>
            <a:ext cx="618467" cy="618467"/>
          </a:xfrm>
          <a:prstGeom prst="rect">
            <a:avLst/>
          </a:prstGeom>
        </p:spPr>
      </p:pic>
      <p:pic>
        <p:nvPicPr>
          <p:cNvPr id="3" name="Picture 3" descr="A screenshot of a cell phone&#10;&#10;Description generated with high confidence">
            <a:extLst>
              <a:ext uri="{FF2B5EF4-FFF2-40B4-BE49-F238E27FC236}">
                <a16:creationId xmlns:a16="http://schemas.microsoft.com/office/drawing/2014/main" id="{F8EC9398-E3E8-4750-BA7C-41824024F9F8}"/>
              </a:ext>
            </a:extLst>
          </p:cNvPr>
          <p:cNvPicPr>
            <a:picLocks noChangeAspect="1"/>
          </p:cNvPicPr>
          <p:nvPr/>
        </p:nvPicPr>
        <p:blipFill>
          <a:blip r:embed="rId5"/>
          <a:stretch>
            <a:fillRect/>
          </a:stretch>
        </p:blipFill>
        <p:spPr>
          <a:xfrm>
            <a:off x="609600" y="1367734"/>
            <a:ext cx="5354781" cy="5133914"/>
          </a:xfrm>
          <a:prstGeom prst="rect">
            <a:avLst/>
          </a:prstGeom>
        </p:spPr>
      </p:pic>
      <p:sp>
        <p:nvSpPr>
          <p:cNvPr id="10" name="Content Placeholder 9">
            <a:extLst>
              <a:ext uri="{FF2B5EF4-FFF2-40B4-BE49-F238E27FC236}">
                <a16:creationId xmlns:a16="http://schemas.microsoft.com/office/drawing/2014/main" id="{2FDB6C40-241B-49C7-B2E5-F9CCFADA09C5}"/>
              </a:ext>
            </a:extLst>
          </p:cNvPr>
          <p:cNvSpPr>
            <a:spLocks noGrp="1"/>
          </p:cNvSpPr>
          <p:nvPr>
            <p:ph sz="half" idx="1"/>
          </p:nvPr>
        </p:nvSpPr>
        <p:spPr/>
        <p:txBody>
          <a:bodyPr/>
          <a:lstStyle/>
          <a:p>
            <a:endParaRPr lang="en-US"/>
          </a:p>
        </p:txBody>
      </p:sp>
      <p:pic>
        <p:nvPicPr>
          <p:cNvPr id="11" name="Content Placeholder 3">
            <a:extLst>
              <a:ext uri="{FF2B5EF4-FFF2-40B4-BE49-F238E27FC236}">
                <a16:creationId xmlns:a16="http://schemas.microsoft.com/office/drawing/2014/main" id="{AFBA489E-6CCA-471F-BBF7-47E1F5BCFC9D}"/>
              </a:ext>
            </a:extLst>
          </p:cNvPr>
          <p:cNvPicPr>
            <a:picLocks noChangeAspect="1"/>
          </p:cNvPicPr>
          <p:nvPr/>
        </p:nvPicPr>
        <p:blipFill>
          <a:blip r:embed="rId4"/>
          <a:stretch>
            <a:fillRect/>
          </a:stretch>
        </p:blipFill>
        <p:spPr>
          <a:xfrm flipH="1">
            <a:off x="879133" y="399131"/>
            <a:ext cx="618467" cy="618467"/>
          </a:xfrm>
          <a:prstGeom prst="rect">
            <a:avLst/>
          </a:prstGeom>
        </p:spPr>
      </p:pic>
      <p:pic>
        <p:nvPicPr>
          <p:cNvPr id="12" name="Picture 11">
            <a:extLst>
              <a:ext uri="{FF2B5EF4-FFF2-40B4-BE49-F238E27FC236}">
                <a16:creationId xmlns:a16="http://schemas.microsoft.com/office/drawing/2014/main" id="{BF3D785C-58B9-46C6-BD43-0C26ACDC45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5647" y="461225"/>
            <a:ext cx="3107267" cy="552535"/>
          </a:xfrm>
          <a:prstGeom prst="rect">
            <a:avLst/>
          </a:prstGeom>
        </p:spPr>
      </p:pic>
    </p:spTree>
    <p:extLst>
      <p:ext uri="{BB962C8B-B14F-4D97-AF65-F5344CB8AC3E}">
        <p14:creationId xmlns:p14="http://schemas.microsoft.com/office/powerpoint/2010/main" val="33878150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45495" y="365125"/>
            <a:ext cx="4923369" cy="6126637"/>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431369" y="370391"/>
            <a:ext cx="5029726" cy="6121371"/>
          </a:xfrm>
        </p:spPr>
      </p:pic>
    </p:spTree>
    <p:extLst>
      <p:ext uri="{BB962C8B-B14F-4D97-AF65-F5344CB8AC3E}">
        <p14:creationId xmlns:p14="http://schemas.microsoft.com/office/powerpoint/2010/main" val="22903963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E8340-C85D-5C4D-9D92-8276175B87C6}"/>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E848A404-9152-F54C-AE90-33CF1CDE8AD0}"/>
              </a:ext>
            </a:extLst>
          </p:cNvPr>
          <p:cNvPicPr>
            <a:picLocks noGrp="1" noChangeAspect="1"/>
          </p:cNvPicPr>
          <p:nvPr>
            <p:ph idx="1"/>
          </p:nvPr>
        </p:nvPicPr>
        <p:blipFill>
          <a:blip r:embed="rId2"/>
          <a:stretch>
            <a:fillRect/>
          </a:stretch>
        </p:blipFill>
        <p:spPr>
          <a:xfrm>
            <a:off x="-38623" y="754060"/>
            <a:ext cx="12269246" cy="5322504"/>
          </a:xfrm>
        </p:spPr>
      </p:pic>
    </p:spTree>
    <p:extLst>
      <p:ext uri="{BB962C8B-B14F-4D97-AF65-F5344CB8AC3E}">
        <p14:creationId xmlns:p14="http://schemas.microsoft.com/office/powerpoint/2010/main" val="39326907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63877"/>
            <a:ext cx="3494362" cy="4930246"/>
          </a:xfrm>
        </p:spPr>
        <p:txBody>
          <a:bodyPr>
            <a:normAutofit/>
          </a:bodyPr>
          <a:lstStyle/>
          <a:p>
            <a:pPr algn="r"/>
            <a:r>
              <a:rPr lang="en-US" dirty="0">
                <a:solidFill>
                  <a:schemeClr val="accent1"/>
                </a:solidFill>
              </a:rPr>
              <a:t>Scaling Small</a:t>
            </a:r>
          </a:p>
        </p:txBody>
      </p:sp>
      <p:sp>
        <p:nvSpPr>
          <p:cNvPr id="3" name="Content Placeholder 2"/>
          <p:cNvSpPr>
            <a:spLocks noGrp="1"/>
          </p:cNvSpPr>
          <p:nvPr>
            <p:ph idx="1"/>
          </p:nvPr>
        </p:nvSpPr>
        <p:spPr>
          <a:xfrm>
            <a:off x="4976031" y="963877"/>
            <a:ext cx="6377769" cy="5509617"/>
          </a:xfrm>
        </p:spPr>
        <p:txBody>
          <a:bodyPr anchor="ctr">
            <a:normAutofit/>
          </a:bodyPr>
          <a:lstStyle/>
          <a:p>
            <a:r>
              <a:rPr lang="en-US" sz="2200">
                <a:latin typeface="+mj-lt"/>
              </a:rPr>
              <a:t>Scaling through horizontal and vertical collaborations</a:t>
            </a:r>
          </a:p>
          <a:p>
            <a:r>
              <a:rPr lang="en-US" sz="2200">
                <a:latin typeface="+mj-lt"/>
              </a:rPr>
              <a:t>Working to capacity: 50 books (punctum), 30 (LSP/OBP), 5 (OHP/Mattering)</a:t>
            </a:r>
          </a:p>
          <a:p>
            <a:r>
              <a:rPr lang="en-US" sz="2200">
                <a:latin typeface="+mj-lt"/>
              </a:rPr>
              <a:t>Transparency and openness about funding models and costs</a:t>
            </a:r>
          </a:p>
          <a:p>
            <a:r>
              <a:rPr lang="en-US" sz="2200">
                <a:latin typeface="+mj-lt"/>
              </a:rPr>
              <a:t>Bringing down BPCs or fee-waivers</a:t>
            </a:r>
          </a:p>
          <a:p>
            <a:r>
              <a:rPr lang="en-US" sz="2200">
                <a:latin typeface="+mj-lt"/>
              </a:rPr>
              <a:t>Open source software, platforms and tools</a:t>
            </a:r>
          </a:p>
          <a:p>
            <a:r>
              <a:rPr lang="en-US" sz="2200">
                <a:latin typeface="+mj-lt"/>
              </a:rPr>
              <a:t>Resources and skills sharing</a:t>
            </a:r>
          </a:p>
          <a:p>
            <a:r>
              <a:rPr lang="en-US" sz="2200">
                <a:latin typeface="+mj-lt"/>
              </a:rPr>
              <a:t>Experimenting with a variety of different models:</a:t>
            </a:r>
          </a:p>
          <a:p>
            <a:pPr lvl="1">
              <a:buFontTx/>
              <a:buChar char="-"/>
            </a:pPr>
            <a:r>
              <a:rPr lang="en-US" sz="2200">
                <a:latin typeface="+mj-lt"/>
              </a:rPr>
              <a:t>communal editing/publishing: Language Science Press and OHP</a:t>
            </a:r>
          </a:p>
          <a:p>
            <a:pPr lvl="1">
              <a:buFontTx/>
              <a:buChar char="-"/>
            </a:pPr>
            <a:r>
              <a:rPr lang="en-US" sz="2200">
                <a:latin typeface="+mj-lt"/>
              </a:rPr>
              <a:t>Crowd-sourcing/donations/consortia</a:t>
            </a:r>
          </a:p>
          <a:p>
            <a:pPr lvl="1">
              <a:buFontTx/>
              <a:buChar char="-"/>
            </a:pPr>
            <a:endParaRPr lang="en-US" sz="2200"/>
          </a:p>
          <a:p>
            <a:endParaRPr lang="en-US" sz="2200">
              <a:latin typeface="+mj-lt"/>
            </a:endParaRPr>
          </a:p>
        </p:txBody>
      </p:sp>
    </p:spTree>
    <p:extLst>
      <p:ext uri="{BB962C8B-B14F-4D97-AF65-F5344CB8AC3E}">
        <p14:creationId xmlns:p14="http://schemas.microsoft.com/office/powerpoint/2010/main" val="5280188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1F21C3A-6732-BA48-94F2-32101842B6D3}"/>
              </a:ext>
            </a:extLst>
          </p:cNvPr>
          <p:cNvPicPr>
            <a:picLocks noChangeAspect="1"/>
          </p:cNvPicPr>
          <p:nvPr/>
        </p:nvPicPr>
        <p:blipFill>
          <a:blip r:embed="rId2"/>
          <a:stretch>
            <a:fillRect/>
          </a:stretch>
        </p:blipFill>
        <p:spPr>
          <a:xfrm>
            <a:off x="237688" y="466834"/>
            <a:ext cx="11749525" cy="6100272"/>
          </a:xfrm>
          <a:prstGeom prst="rect">
            <a:avLst/>
          </a:prstGeom>
        </p:spPr>
      </p:pic>
      <p:sp>
        <p:nvSpPr>
          <p:cNvPr id="2" name="Title 1">
            <a:extLst>
              <a:ext uri="{FF2B5EF4-FFF2-40B4-BE49-F238E27FC236}">
                <a16:creationId xmlns:a16="http://schemas.microsoft.com/office/drawing/2014/main" id="{69FD556E-8811-1943-A65B-05BD54C662D6}"/>
              </a:ext>
            </a:extLst>
          </p:cNvPr>
          <p:cNvSpPr>
            <a:spLocks noGrp="1"/>
          </p:cNvSpPr>
          <p:nvPr>
            <p:ph type="title"/>
          </p:nvPr>
        </p:nvSpPr>
        <p:spPr/>
        <p:txBody>
          <a:bodyPr/>
          <a:lstStyle/>
          <a:p>
            <a:endParaRPr lang="en-US" dirty="0"/>
          </a:p>
        </p:txBody>
      </p:sp>
      <p:pic>
        <p:nvPicPr>
          <p:cNvPr id="4" name="Content Placeholder 3">
            <a:extLst>
              <a:ext uri="{FF2B5EF4-FFF2-40B4-BE49-F238E27FC236}">
                <a16:creationId xmlns:a16="http://schemas.microsoft.com/office/drawing/2014/main" id="{3E151BA0-447A-964C-A52C-944FAF5D3429}"/>
              </a:ext>
            </a:extLst>
          </p:cNvPr>
          <p:cNvPicPr>
            <a:picLocks noGrp="1" noChangeAspect="1"/>
          </p:cNvPicPr>
          <p:nvPr>
            <p:ph idx="1"/>
          </p:nvPr>
        </p:nvPicPr>
        <p:blipFill>
          <a:blip r:embed="rId3"/>
          <a:stretch>
            <a:fillRect/>
          </a:stretch>
        </p:blipFill>
        <p:spPr>
          <a:xfrm>
            <a:off x="5721705" y="4543762"/>
            <a:ext cx="4889500" cy="1079500"/>
          </a:xfrm>
          <a:prstGeom prst="rect">
            <a:avLst/>
          </a:prstGeom>
        </p:spPr>
      </p:pic>
    </p:spTree>
    <p:extLst>
      <p:ext uri="{BB962C8B-B14F-4D97-AF65-F5344CB8AC3E}">
        <p14:creationId xmlns:p14="http://schemas.microsoft.com/office/powerpoint/2010/main" val="32949153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67EBF-1B1D-46F6-9ACB-DAC8B6972D83}"/>
              </a:ext>
            </a:extLst>
          </p:cNvPr>
          <p:cNvSpPr>
            <a:spLocks noGrp="1"/>
          </p:cNvSpPr>
          <p:nvPr>
            <p:ph type="title"/>
          </p:nvPr>
        </p:nvSpPr>
        <p:spPr>
          <a:xfrm>
            <a:off x="6738267" y="802955"/>
            <a:ext cx="4333814" cy="1454051"/>
          </a:xfrm>
        </p:spPr>
        <p:txBody>
          <a:bodyPr>
            <a:normAutofit/>
          </a:bodyPr>
          <a:lstStyle/>
          <a:p>
            <a:endParaRPr lang="en-US" sz="1700" dirty="0">
              <a:ea typeface="+mj-lt"/>
              <a:cs typeface="+mj-lt"/>
            </a:endParaRPr>
          </a:p>
        </p:txBody>
      </p:sp>
      <p:pic>
        <p:nvPicPr>
          <p:cNvPr id="11" name="Picture 12" descr="A close up of a card&#10;&#10;Description generated with very high confidence">
            <a:extLst>
              <a:ext uri="{FF2B5EF4-FFF2-40B4-BE49-F238E27FC236}">
                <a16:creationId xmlns:a16="http://schemas.microsoft.com/office/drawing/2014/main" id="{E570B4ED-CCE2-4A09-B3D1-9FDB6D83EF9B}"/>
              </a:ext>
            </a:extLst>
          </p:cNvPr>
          <p:cNvPicPr>
            <a:picLocks noChangeAspect="1"/>
          </p:cNvPicPr>
          <p:nvPr/>
        </p:nvPicPr>
        <p:blipFill rotWithShape="1">
          <a:blip r:embed="rId2">
            <a:alphaModFix/>
            <a:extLst/>
          </a:blip>
          <a:srcRect t="7286" r="6" b="9278"/>
          <a:stretch/>
        </p:blipFill>
        <p:spPr>
          <a:xfrm>
            <a:off x="20" y="4310923"/>
            <a:ext cx="3083422" cy="2547077"/>
          </a:xfrm>
          <a:custGeom>
            <a:avLst/>
            <a:gdLst>
              <a:gd name="connsiteX0" fmla="*/ 1464476 w 3083442"/>
              <a:gd name="connsiteY0" fmla="*/ 0 h 2547077"/>
              <a:gd name="connsiteX1" fmla="*/ 3083442 w 3083442"/>
              <a:gd name="connsiteY1" fmla="*/ 1618966 h 2547077"/>
              <a:gd name="connsiteX2" fmla="*/ 2806948 w 3083442"/>
              <a:gd name="connsiteY2" fmla="*/ 2524145 h 2547077"/>
              <a:gd name="connsiteX3" fmla="*/ 2789800 w 3083442"/>
              <a:gd name="connsiteY3" fmla="*/ 2547077 h 2547077"/>
              <a:gd name="connsiteX4" fmla="*/ 139152 w 3083442"/>
              <a:gd name="connsiteY4" fmla="*/ 2547077 h 2547077"/>
              <a:gd name="connsiteX5" fmla="*/ 122004 w 3083442"/>
              <a:gd name="connsiteY5" fmla="*/ 2524145 h 2547077"/>
              <a:gd name="connsiteX6" fmla="*/ 40911 w 3083442"/>
              <a:gd name="connsiteY6" fmla="*/ 2390661 h 2547077"/>
              <a:gd name="connsiteX7" fmla="*/ 0 w 3083442"/>
              <a:gd name="connsiteY7" fmla="*/ 2305737 h 2547077"/>
              <a:gd name="connsiteX8" fmla="*/ 0 w 3083442"/>
              <a:gd name="connsiteY8" fmla="*/ 932195 h 2547077"/>
              <a:gd name="connsiteX9" fmla="*/ 40911 w 3083442"/>
              <a:gd name="connsiteY9" fmla="*/ 847271 h 2547077"/>
              <a:gd name="connsiteX10" fmla="*/ 1464476 w 3083442"/>
              <a:gd name="connsiteY10" fmla="*/ 0 h 2547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83442" h="2547077">
                <a:moveTo>
                  <a:pt x="1464476" y="0"/>
                </a:moveTo>
                <a:cubicBezTo>
                  <a:pt x="2358607" y="0"/>
                  <a:pt x="3083442" y="724836"/>
                  <a:pt x="3083442" y="1618966"/>
                </a:cubicBezTo>
                <a:cubicBezTo>
                  <a:pt x="3083442" y="1954265"/>
                  <a:pt x="2981512" y="2265757"/>
                  <a:pt x="2806948" y="2524145"/>
                </a:cubicBezTo>
                <a:lnTo>
                  <a:pt x="2789800" y="2547077"/>
                </a:lnTo>
                <a:lnTo>
                  <a:pt x="139152" y="2547077"/>
                </a:lnTo>
                <a:lnTo>
                  <a:pt x="122004" y="2524145"/>
                </a:lnTo>
                <a:cubicBezTo>
                  <a:pt x="92910" y="2481081"/>
                  <a:pt x="65834" y="2436541"/>
                  <a:pt x="40911" y="2390661"/>
                </a:cubicBezTo>
                <a:lnTo>
                  <a:pt x="0" y="2305737"/>
                </a:lnTo>
                <a:lnTo>
                  <a:pt x="0" y="932195"/>
                </a:lnTo>
                <a:lnTo>
                  <a:pt x="40911" y="847271"/>
                </a:lnTo>
                <a:cubicBezTo>
                  <a:pt x="315065" y="342598"/>
                  <a:pt x="849762" y="0"/>
                  <a:pt x="1464476" y="0"/>
                </a:cubicBezTo>
                <a:close/>
              </a:path>
            </a:pathLst>
          </a:custGeom>
          <a:effectLst>
            <a:softEdge rad="0"/>
          </a:effectLst>
        </p:spPr>
      </p:pic>
      <p:pic>
        <p:nvPicPr>
          <p:cNvPr id="7" name="Picture 4">
            <a:extLst>
              <a:ext uri="{FF2B5EF4-FFF2-40B4-BE49-F238E27FC236}">
                <a16:creationId xmlns:a16="http://schemas.microsoft.com/office/drawing/2014/main" id="{FDDC5847-C40A-40CC-A79B-E47F0D748AD0}"/>
              </a:ext>
            </a:extLst>
          </p:cNvPr>
          <p:cNvPicPr>
            <a:picLocks noChangeAspect="1"/>
          </p:cNvPicPr>
          <p:nvPr/>
        </p:nvPicPr>
        <p:blipFill rotWithShape="1">
          <a:blip r:embed="rId3">
            <a:alphaModFix/>
            <a:extLst/>
          </a:blip>
          <a:srcRect r="-5" b="-5"/>
          <a:stretch/>
        </p:blipFill>
        <p:spPr>
          <a:xfrm>
            <a:off x="3532736" y="2984162"/>
            <a:ext cx="2555402" cy="2555402"/>
          </a:xfrm>
          <a:custGeom>
            <a:avLst/>
            <a:gdLst>
              <a:gd name="connsiteX0" fmla="*/ 3028805 w 6057610"/>
              <a:gd name="connsiteY0" fmla="*/ 0 h 6057610"/>
              <a:gd name="connsiteX1" fmla="*/ 6057610 w 6057610"/>
              <a:gd name="connsiteY1" fmla="*/ 3028805 h 6057610"/>
              <a:gd name="connsiteX2" fmla="*/ 3028805 w 6057610"/>
              <a:gd name="connsiteY2" fmla="*/ 6057610 h 6057610"/>
              <a:gd name="connsiteX3" fmla="*/ 0 w 6057610"/>
              <a:gd name="connsiteY3" fmla="*/ 3028805 h 6057610"/>
              <a:gd name="connsiteX4" fmla="*/ 3028805 w 6057610"/>
              <a:gd name="connsiteY4" fmla="*/ 0 h 6057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pic>
        <p:nvPicPr>
          <p:cNvPr id="21" name="Picture 18">
            <a:extLst>
              <a:ext uri="{FF2B5EF4-FFF2-40B4-BE49-F238E27FC236}">
                <a16:creationId xmlns:a16="http://schemas.microsoft.com/office/drawing/2014/main" id="{EAE90A3F-AFD5-4D75-84FC-C14FBCB2320B}"/>
              </a:ext>
            </a:extLst>
          </p:cNvPr>
          <p:cNvPicPr>
            <a:picLocks noChangeAspect="1"/>
          </p:cNvPicPr>
          <p:nvPr/>
        </p:nvPicPr>
        <p:blipFill rotWithShape="1">
          <a:blip r:embed="rId4">
            <a:alphaModFix/>
          </a:blip>
          <a:srcRect t="15640" r="2" b="2"/>
          <a:stretch/>
        </p:blipFill>
        <p:spPr>
          <a:xfrm>
            <a:off x="1" y="-1"/>
            <a:ext cx="3943111" cy="3318096"/>
          </a:xfrm>
          <a:custGeom>
            <a:avLst/>
            <a:gdLst>
              <a:gd name="connsiteX0" fmla="*/ 73119 w 3943111"/>
              <a:gd name="connsiteY0" fmla="*/ 0 h 3318096"/>
              <a:gd name="connsiteX1" fmla="*/ 3572026 w 3943111"/>
              <a:gd name="connsiteY1" fmla="*/ 0 h 3318096"/>
              <a:gd name="connsiteX2" fmla="*/ 3580957 w 3943111"/>
              <a:gd name="connsiteY2" fmla="*/ 11944 h 3318096"/>
              <a:gd name="connsiteX3" fmla="*/ 3943111 w 3943111"/>
              <a:gd name="connsiteY3" fmla="*/ 1197557 h 3318096"/>
              <a:gd name="connsiteX4" fmla="*/ 1822572 w 3943111"/>
              <a:gd name="connsiteY4" fmla="*/ 3318096 h 3318096"/>
              <a:gd name="connsiteX5" fmla="*/ 64188 w 3943111"/>
              <a:gd name="connsiteY5" fmla="*/ 2383171 h 3318096"/>
              <a:gd name="connsiteX6" fmla="*/ 0 w 3943111"/>
              <a:gd name="connsiteY6" fmla="*/ 2277515 h 3318096"/>
              <a:gd name="connsiteX7" fmla="*/ 0 w 3943111"/>
              <a:gd name="connsiteY7" fmla="*/ 117600 h 3318096"/>
              <a:gd name="connsiteX8" fmla="*/ 64188 w 3943111"/>
              <a:gd name="connsiteY8" fmla="*/ 11944 h 331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43111" h="3318096">
                <a:moveTo>
                  <a:pt x="73119" y="0"/>
                </a:moveTo>
                <a:lnTo>
                  <a:pt x="3572026" y="0"/>
                </a:lnTo>
                <a:lnTo>
                  <a:pt x="3580957" y="11944"/>
                </a:lnTo>
                <a:cubicBezTo>
                  <a:pt x="3809602" y="350384"/>
                  <a:pt x="3943111" y="758379"/>
                  <a:pt x="3943111" y="1197557"/>
                </a:cubicBezTo>
                <a:cubicBezTo>
                  <a:pt x="3943111" y="2368699"/>
                  <a:pt x="2993714" y="3318096"/>
                  <a:pt x="1822572" y="3318096"/>
                </a:cubicBezTo>
                <a:cubicBezTo>
                  <a:pt x="1090609" y="3318096"/>
                  <a:pt x="445264" y="2947238"/>
                  <a:pt x="64188" y="2383171"/>
                </a:cubicBezTo>
                <a:lnTo>
                  <a:pt x="0" y="2277515"/>
                </a:lnTo>
                <a:lnTo>
                  <a:pt x="0" y="117600"/>
                </a:lnTo>
                <a:lnTo>
                  <a:pt x="64188" y="11944"/>
                </a:lnTo>
                <a:close/>
              </a:path>
            </a:pathLst>
          </a:custGeom>
          <a:effectLst>
            <a:softEdge rad="0"/>
          </a:effectLst>
        </p:spPr>
      </p:pic>
      <p:sp>
        <p:nvSpPr>
          <p:cNvPr id="23" name="Content Placeholder 22">
            <a:extLst>
              <a:ext uri="{FF2B5EF4-FFF2-40B4-BE49-F238E27FC236}">
                <a16:creationId xmlns:a16="http://schemas.microsoft.com/office/drawing/2014/main" id="{19BDE9D4-3AA9-4C74-919C-6CEE0FE5F9A3}"/>
              </a:ext>
            </a:extLst>
          </p:cNvPr>
          <p:cNvSpPr>
            <a:spLocks noGrp="1"/>
          </p:cNvSpPr>
          <p:nvPr>
            <p:ph idx="1"/>
          </p:nvPr>
        </p:nvSpPr>
        <p:spPr>
          <a:xfrm>
            <a:off x="7036965" y="935468"/>
            <a:ext cx="4333468" cy="4986958"/>
          </a:xfrm>
        </p:spPr>
        <p:txBody>
          <a:bodyPr anchor="ctr">
            <a:normAutofit/>
          </a:bodyPr>
          <a:lstStyle/>
          <a:p>
            <a:r>
              <a:rPr lang="en-US" sz="3200" dirty="0">
                <a:solidFill>
                  <a:srgbClr val="000000"/>
                </a:solidFill>
                <a:latin typeface="Calibri Light"/>
                <a:cs typeface="Calibri Light"/>
              </a:rPr>
              <a:t>Dissemination and Discovery of OA Books</a:t>
            </a:r>
          </a:p>
          <a:p>
            <a:r>
              <a:rPr lang="en-US" sz="3200" dirty="0">
                <a:solidFill>
                  <a:srgbClr val="000000"/>
                </a:solidFill>
                <a:latin typeface="Calibri Light"/>
                <a:cs typeface="Calibri Light"/>
              </a:rPr>
              <a:t>Library Integration</a:t>
            </a:r>
          </a:p>
          <a:p>
            <a:r>
              <a:rPr lang="en-US" sz="3200" dirty="0">
                <a:solidFill>
                  <a:srgbClr val="000000"/>
                </a:solidFill>
                <a:latin typeface="Calibri Light"/>
                <a:cs typeface="Calibri Light"/>
              </a:rPr>
              <a:t>Collective Conference Presence and Book Stand</a:t>
            </a:r>
          </a:p>
          <a:p>
            <a:r>
              <a:rPr lang="en-US" sz="3200" dirty="0">
                <a:solidFill>
                  <a:srgbClr val="000000"/>
                </a:solidFill>
                <a:latin typeface="Calibri Light"/>
                <a:cs typeface="Calibri Light"/>
              </a:rPr>
              <a:t>Archiving Multimodal OA Monographs</a:t>
            </a:r>
            <a:br>
              <a:rPr lang="en-US" sz="3200" dirty="0">
                <a:solidFill>
                  <a:srgbClr val="000000"/>
                </a:solidFill>
                <a:latin typeface="Calibri Light"/>
                <a:cs typeface="Calibri Light"/>
              </a:rPr>
            </a:br>
            <a:endParaRPr lang="en-US" sz="2000">
              <a:cs typeface="Calibri"/>
            </a:endParaRPr>
          </a:p>
        </p:txBody>
      </p:sp>
    </p:spTree>
    <p:extLst>
      <p:ext uri="{BB962C8B-B14F-4D97-AF65-F5344CB8AC3E}">
        <p14:creationId xmlns:p14="http://schemas.microsoft.com/office/powerpoint/2010/main" val="37776096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07911-6901-4024-BCFC-6BDFA348BD6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4C9C0A4-5D1B-4037-8673-26CF3BD0992D}"/>
              </a:ext>
            </a:extLst>
          </p:cNvPr>
          <p:cNvSpPr>
            <a:spLocks noGrp="1"/>
          </p:cNvSpPr>
          <p:nvPr>
            <p:ph idx="1"/>
          </p:nvPr>
        </p:nvSpPr>
        <p:spPr>
          <a:xfrm>
            <a:off x="838200" y="1372204"/>
            <a:ext cx="10515600" cy="4804759"/>
          </a:xfrm>
        </p:spPr>
        <p:txBody>
          <a:bodyPr vert="horz" lIns="91440" tIns="45720" rIns="91440" bIns="45720" rtlCol="0" anchor="t">
            <a:normAutofit/>
          </a:bodyPr>
          <a:lstStyle/>
          <a:p>
            <a:pPr marL="0" indent="0" algn="ctr">
              <a:buNone/>
            </a:pPr>
            <a:r>
              <a:rPr lang="en-US" dirty="0">
                <a:latin typeface="Calibri Light"/>
                <a:cs typeface="Calibri Light"/>
              </a:rPr>
              <a:t>ademaj@uni.coventry.ac.uk</a:t>
            </a:r>
            <a:endParaRPr lang="en-US"/>
          </a:p>
          <a:p>
            <a:pPr marL="0" indent="0" algn="ctr">
              <a:buNone/>
            </a:pPr>
            <a:r>
              <a:rPr lang="en-US" dirty="0">
                <a:latin typeface="Calibri Light"/>
                <a:cs typeface="Calibri Light"/>
              </a:rPr>
              <a:t>@</a:t>
            </a:r>
            <a:r>
              <a:rPr lang="en-US" dirty="0" err="1">
                <a:latin typeface="Calibri Light"/>
                <a:cs typeface="Calibri Light"/>
              </a:rPr>
              <a:t>Openreflections</a:t>
            </a:r>
          </a:p>
          <a:p>
            <a:pPr marL="0" indent="0" algn="ctr">
              <a:buNone/>
            </a:pPr>
            <a:endParaRPr lang="en-US" dirty="0">
              <a:latin typeface="Calibri Light"/>
              <a:cs typeface="Calibri Light"/>
            </a:endParaRPr>
          </a:p>
          <a:p>
            <a:pPr marL="0" indent="0" algn="ctr">
              <a:buNone/>
            </a:pPr>
            <a:r>
              <a:rPr lang="en-US" dirty="0">
                <a:latin typeface="Calibri Light"/>
                <a:cs typeface="Calibri Light"/>
              </a:rPr>
              <a:t>Radicaloa.co.uk</a:t>
            </a:r>
            <a:endParaRPr lang="en-US" dirty="0">
              <a:cs typeface="Calibri"/>
            </a:endParaRPr>
          </a:p>
          <a:p>
            <a:pPr marL="0" indent="0" algn="ctr">
              <a:buNone/>
            </a:pPr>
            <a:r>
              <a:rPr lang="en-US" dirty="0">
                <a:latin typeface="Calibri Light"/>
                <a:cs typeface="Calibri Light"/>
              </a:rPr>
              <a:t>@</a:t>
            </a:r>
            <a:r>
              <a:rPr lang="en-US" dirty="0" err="1">
                <a:latin typeface="Calibri Light"/>
                <a:cs typeface="Calibri Light"/>
              </a:rPr>
              <a:t>RadicalOA</a:t>
            </a:r>
          </a:p>
          <a:p>
            <a:pPr marL="0" indent="0" algn="ctr">
              <a:buNone/>
            </a:pPr>
            <a:endParaRPr lang="en-US" dirty="0">
              <a:latin typeface="Calibri Light"/>
              <a:cs typeface="Calibri Light"/>
            </a:endParaRPr>
          </a:p>
          <a:p>
            <a:pPr marL="0" indent="0" algn="ctr">
              <a:buNone/>
            </a:pPr>
            <a:r>
              <a:rPr lang="en-US" dirty="0">
                <a:latin typeface="Calibri Light"/>
                <a:cs typeface="Calibri Light"/>
              </a:rPr>
              <a:t>Scholarled.org</a:t>
            </a:r>
            <a:endParaRPr lang="en-US" dirty="0">
              <a:cs typeface="Calibri"/>
            </a:endParaRPr>
          </a:p>
          <a:p>
            <a:pPr marL="0" indent="0" algn="ctr">
              <a:buNone/>
            </a:pPr>
            <a:r>
              <a:rPr lang="en-US" dirty="0">
                <a:latin typeface="Calibri Light"/>
                <a:cs typeface="Calibri Light"/>
              </a:rPr>
              <a:t>@</a:t>
            </a:r>
            <a:r>
              <a:rPr lang="en-US" dirty="0" err="1">
                <a:latin typeface="Calibri Light"/>
                <a:cs typeface="Calibri Light"/>
              </a:rPr>
              <a:t>ScholarLed</a:t>
            </a:r>
          </a:p>
        </p:txBody>
      </p:sp>
    </p:spTree>
    <p:extLst>
      <p:ext uri="{BB962C8B-B14F-4D97-AF65-F5344CB8AC3E}">
        <p14:creationId xmlns:p14="http://schemas.microsoft.com/office/powerpoint/2010/main" val="19410893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A6C55-0CA2-0749-8235-8FA319395754}"/>
              </a:ext>
            </a:extLst>
          </p:cNvPr>
          <p:cNvSpPr>
            <a:spLocks noGrp="1"/>
          </p:cNvSpPr>
          <p:nvPr>
            <p:ph type="title"/>
          </p:nvPr>
        </p:nvSpPr>
        <p:spPr>
          <a:xfrm>
            <a:off x="1042988" y="365125"/>
            <a:ext cx="10310812" cy="1325563"/>
          </a:xfrm>
        </p:spPr>
        <p:txBody>
          <a:bodyPr/>
          <a:lstStyle/>
          <a:p>
            <a:r>
              <a:rPr lang="en-US" b="1" dirty="0">
                <a:solidFill>
                  <a:schemeClr val="bg1"/>
                </a:solidFill>
                <a:latin typeface="Avenir Book" panose="02000503020000020003" pitchFamily="2" charset="0"/>
              </a:rPr>
              <a:t>Structure</a:t>
            </a:r>
          </a:p>
        </p:txBody>
      </p:sp>
      <p:sp>
        <p:nvSpPr>
          <p:cNvPr id="3" name="Content Placeholder 2">
            <a:extLst>
              <a:ext uri="{FF2B5EF4-FFF2-40B4-BE49-F238E27FC236}">
                <a16:creationId xmlns:a16="http://schemas.microsoft.com/office/drawing/2014/main" id="{190C523A-DB8D-714E-8864-5E8B0BC3D638}"/>
              </a:ext>
            </a:extLst>
          </p:cNvPr>
          <p:cNvSpPr>
            <a:spLocks noGrp="1"/>
          </p:cNvSpPr>
          <p:nvPr>
            <p:ph idx="1"/>
          </p:nvPr>
        </p:nvSpPr>
        <p:spPr>
          <a:xfrm>
            <a:off x="781050" y="1490663"/>
            <a:ext cx="10077450" cy="4351338"/>
          </a:xfrm>
        </p:spPr>
        <p:txBody>
          <a:bodyPr>
            <a:normAutofit/>
          </a:bodyPr>
          <a:lstStyle/>
          <a:p>
            <a:pPr marL="0" indent="0">
              <a:buNone/>
            </a:pPr>
            <a:endParaRPr lang="en-US" dirty="0"/>
          </a:p>
          <a:p>
            <a:r>
              <a:rPr lang="en-US" dirty="0" err="1">
                <a:latin typeface="Avenir Book" panose="02000503020000020003" pitchFamily="2" charset="0"/>
              </a:rPr>
              <a:t>Posthumanities</a:t>
            </a:r>
            <a:endParaRPr lang="en-US" dirty="0">
              <a:latin typeface="Avenir Book" panose="02000503020000020003" pitchFamily="2" charset="0"/>
            </a:endParaRPr>
          </a:p>
          <a:p>
            <a:pPr marL="0" indent="0">
              <a:buNone/>
            </a:pPr>
            <a:endParaRPr lang="en-US" dirty="0">
              <a:latin typeface="Avenir Book" panose="02000503020000020003" pitchFamily="2" charset="0"/>
            </a:endParaRPr>
          </a:p>
          <a:p>
            <a:r>
              <a:rPr lang="en-US" dirty="0">
                <a:latin typeface="Avenir Book" panose="02000503020000020003" pitchFamily="2" charset="0"/>
              </a:rPr>
              <a:t>New forms of iterative and processual publishing</a:t>
            </a:r>
          </a:p>
          <a:p>
            <a:pPr marL="914400" lvl="2" indent="0">
              <a:buNone/>
            </a:pPr>
            <a:r>
              <a:rPr lang="en-US" sz="2800" dirty="0">
                <a:latin typeface="Avenir Book" panose="02000503020000020003" pitchFamily="2" charset="0"/>
              </a:rPr>
              <a:t>Living Books about Life and The disruptive Journal of Media Practice</a:t>
            </a:r>
          </a:p>
          <a:p>
            <a:pPr marL="914400" lvl="2" indent="0">
              <a:buNone/>
            </a:pPr>
            <a:endParaRPr lang="en-US" sz="2800" dirty="0">
              <a:latin typeface="Avenir Book" panose="02000503020000020003" pitchFamily="2" charset="0"/>
            </a:endParaRPr>
          </a:p>
          <a:p>
            <a:r>
              <a:rPr lang="en-US" dirty="0">
                <a:latin typeface="Avenir Book" panose="02000503020000020003" pitchFamily="2" charset="0"/>
              </a:rPr>
              <a:t>New forms of </a:t>
            </a:r>
            <a:r>
              <a:rPr lang="en-US" dirty="0" err="1">
                <a:latin typeface="Avenir Book" panose="02000503020000020003" pitchFamily="2" charset="0"/>
              </a:rPr>
              <a:t>organisation</a:t>
            </a:r>
            <a:r>
              <a:rPr lang="en-US" dirty="0">
                <a:latin typeface="Avenir Book" panose="02000503020000020003" pitchFamily="2" charset="0"/>
              </a:rPr>
              <a:t> around publishing and research</a:t>
            </a:r>
          </a:p>
          <a:p>
            <a:pPr marL="914400" lvl="2" indent="0">
              <a:buNone/>
            </a:pPr>
            <a:r>
              <a:rPr lang="en-US" sz="2800" dirty="0">
                <a:latin typeface="Avenir Book" panose="02000503020000020003" pitchFamily="2" charset="0"/>
              </a:rPr>
              <a:t>The Radical Open Access Collective and </a:t>
            </a:r>
            <a:r>
              <a:rPr lang="en-US" sz="2800" dirty="0" err="1">
                <a:latin typeface="Avenir Book" panose="02000503020000020003" pitchFamily="2" charset="0"/>
              </a:rPr>
              <a:t>ScholarLed</a:t>
            </a:r>
            <a:endParaRPr lang="en-US" sz="2800" dirty="0">
              <a:latin typeface="Avenir Book" panose="02000503020000020003" pitchFamily="2" charset="0"/>
            </a:endParaRPr>
          </a:p>
        </p:txBody>
      </p:sp>
    </p:spTree>
    <p:extLst>
      <p:ext uri="{BB962C8B-B14F-4D97-AF65-F5344CB8AC3E}">
        <p14:creationId xmlns:p14="http://schemas.microsoft.com/office/powerpoint/2010/main" val="22004881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280BA-F7CF-B645-BCD0-3EB7A39BA76F}"/>
              </a:ext>
            </a:extLst>
          </p:cNvPr>
          <p:cNvSpPr>
            <a:spLocks noGrp="1"/>
          </p:cNvSpPr>
          <p:nvPr>
            <p:ph type="title"/>
          </p:nvPr>
        </p:nvSpPr>
        <p:spPr>
          <a:xfrm>
            <a:off x="838200" y="450850"/>
            <a:ext cx="10515600" cy="1325563"/>
          </a:xfrm>
        </p:spPr>
        <p:txBody>
          <a:bodyPr>
            <a:normAutofit fontScale="90000"/>
          </a:bodyPr>
          <a:lstStyle/>
          <a:p>
            <a:r>
              <a:rPr lang="en-US" dirty="0">
                <a:latin typeface="Avenir Book" panose="02000503020000020003" pitchFamily="2" charset="0"/>
              </a:rPr>
              <a:t> </a:t>
            </a:r>
            <a:br>
              <a:rPr lang="en-US" dirty="0">
                <a:latin typeface="Avenir Book" panose="02000503020000020003" pitchFamily="2" charset="0"/>
              </a:rPr>
            </a:br>
            <a:r>
              <a:rPr lang="en-US" b="1" dirty="0">
                <a:solidFill>
                  <a:schemeClr val="bg1"/>
                </a:solidFill>
                <a:latin typeface="Avenir Book" panose="02000503020000020003" pitchFamily="2" charset="0"/>
              </a:rPr>
              <a:t>Decentering the Human in the (Digital) Humanities</a:t>
            </a:r>
            <a:br>
              <a:rPr lang="en-US" dirty="0">
                <a:latin typeface="Avenir Book" panose="02000503020000020003" pitchFamily="2" charset="0"/>
              </a:rPr>
            </a:br>
            <a:endParaRPr lang="en-US" dirty="0">
              <a:latin typeface="Avenir Book" panose="02000503020000020003" pitchFamily="2" charset="0"/>
            </a:endParaRPr>
          </a:p>
        </p:txBody>
      </p:sp>
      <p:sp>
        <p:nvSpPr>
          <p:cNvPr id="3" name="Content Placeholder 2">
            <a:extLst>
              <a:ext uri="{FF2B5EF4-FFF2-40B4-BE49-F238E27FC236}">
                <a16:creationId xmlns:a16="http://schemas.microsoft.com/office/drawing/2014/main" id="{13808FE9-34FE-8D41-BC6F-D044577422FB}"/>
              </a:ext>
            </a:extLst>
          </p:cNvPr>
          <p:cNvSpPr>
            <a:spLocks noGrp="1"/>
          </p:cNvSpPr>
          <p:nvPr>
            <p:ph idx="1"/>
          </p:nvPr>
        </p:nvSpPr>
        <p:spPr>
          <a:xfrm>
            <a:off x="652462" y="2339975"/>
            <a:ext cx="10515600" cy="4351338"/>
          </a:xfrm>
        </p:spPr>
        <p:txBody>
          <a:bodyPr/>
          <a:lstStyle/>
          <a:p>
            <a:r>
              <a:rPr lang="en-US" dirty="0">
                <a:latin typeface="Avenir Book" panose="02000503020000020003" pitchFamily="2" charset="0"/>
              </a:rPr>
              <a:t>Lack of critical engagement with the underlying humanistic aspects of the humanities</a:t>
            </a:r>
          </a:p>
          <a:p>
            <a:endParaRPr lang="en-US" dirty="0">
              <a:latin typeface="Avenir Book" panose="02000503020000020003" pitchFamily="2" charset="0"/>
            </a:endParaRPr>
          </a:p>
          <a:p>
            <a:r>
              <a:rPr lang="en-US" dirty="0">
                <a:latin typeface="Avenir Book" panose="02000503020000020003" pitchFamily="2" charset="0"/>
              </a:rPr>
              <a:t>Lack of critical exploration of the consequences of the digital for how we do practice and theory</a:t>
            </a:r>
          </a:p>
          <a:p>
            <a:endParaRPr lang="en-US" dirty="0">
              <a:latin typeface="Avenir Book" panose="02000503020000020003" pitchFamily="2" charset="0"/>
            </a:endParaRPr>
          </a:p>
          <a:p>
            <a:r>
              <a:rPr lang="en-US" dirty="0">
                <a:latin typeface="Avenir Book" panose="02000503020000020003" pitchFamily="2" charset="0"/>
              </a:rPr>
              <a:t>Over-</a:t>
            </a:r>
            <a:r>
              <a:rPr lang="en-US" dirty="0" err="1">
                <a:latin typeface="Avenir Book" panose="02000503020000020003" pitchFamily="2" charset="0"/>
              </a:rPr>
              <a:t>emphasising</a:t>
            </a:r>
            <a:r>
              <a:rPr lang="en-US" dirty="0">
                <a:latin typeface="Avenir Book" panose="02000503020000020003" pitchFamily="2" charset="0"/>
              </a:rPr>
              <a:t> the human subject (e.g. author/data subject)</a:t>
            </a:r>
          </a:p>
        </p:txBody>
      </p:sp>
    </p:spTree>
    <p:extLst>
      <p:ext uri="{BB962C8B-B14F-4D97-AF65-F5344CB8AC3E}">
        <p14:creationId xmlns:p14="http://schemas.microsoft.com/office/powerpoint/2010/main" val="30564820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78CB4-E3DD-BC49-B675-04980648CEFA}"/>
              </a:ext>
            </a:extLst>
          </p:cNvPr>
          <p:cNvSpPr>
            <a:spLocks noGrp="1"/>
          </p:cNvSpPr>
          <p:nvPr>
            <p:ph type="title"/>
          </p:nvPr>
        </p:nvSpPr>
        <p:spPr/>
        <p:txBody>
          <a:bodyPr/>
          <a:lstStyle/>
          <a:p>
            <a:pPr algn="ctr"/>
            <a:r>
              <a:rPr lang="en-US" b="1" dirty="0" err="1">
                <a:solidFill>
                  <a:schemeClr val="bg1"/>
                </a:solidFill>
              </a:rPr>
              <a:t>Posthumanities</a:t>
            </a:r>
            <a:endParaRPr lang="en-US" b="1" dirty="0">
              <a:solidFill>
                <a:schemeClr val="bg1"/>
              </a:solidFill>
            </a:endParaRPr>
          </a:p>
        </p:txBody>
      </p:sp>
      <p:sp>
        <p:nvSpPr>
          <p:cNvPr id="3" name="Content Placeholder 2">
            <a:extLst>
              <a:ext uri="{FF2B5EF4-FFF2-40B4-BE49-F238E27FC236}">
                <a16:creationId xmlns:a16="http://schemas.microsoft.com/office/drawing/2014/main" id="{4CF472A1-D289-6345-B3FE-DCCEA2C5B125}"/>
              </a:ext>
            </a:extLst>
          </p:cNvPr>
          <p:cNvSpPr>
            <a:spLocks noGrp="1"/>
          </p:cNvSpPr>
          <p:nvPr>
            <p:ph idx="1"/>
          </p:nvPr>
        </p:nvSpPr>
        <p:spPr>
          <a:xfrm>
            <a:off x="2191870" y="2054225"/>
            <a:ext cx="8202705" cy="4351338"/>
          </a:xfrm>
        </p:spPr>
        <p:txBody>
          <a:bodyPr>
            <a:normAutofit/>
          </a:bodyPr>
          <a:lstStyle/>
          <a:p>
            <a:pPr marL="0" indent="0" algn="ctr">
              <a:buNone/>
            </a:pPr>
            <a:endParaRPr lang="en-US" sz="3200" dirty="0">
              <a:latin typeface="Avenir Book" panose="02000503020000020003" pitchFamily="2" charset="0"/>
            </a:endParaRPr>
          </a:p>
          <a:p>
            <a:pPr marL="0" indent="0" algn="ctr">
              <a:buNone/>
            </a:pPr>
            <a:r>
              <a:rPr lang="en-US" sz="3200" dirty="0">
                <a:latin typeface="Avenir Book" panose="02000503020000020003" pitchFamily="2" charset="0"/>
              </a:rPr>
              <a:t>What are the implications of the decentering of the human and of the rise of digital technologies for the humanities, for theory, for how we practice the (digital) humanities, for how we create, perform, disseminate and access it?</a:t>
            </a:r>
            <a:r>
              <a:rPr lang="en-US" sz="3200" dirty="0">
                <a:effectLst/>
                <a:latin typeface="Avenir Book" panose="02000503020000020003" pitchFamily="2" charset="0"/>
              </a:rPr>
              <a:t> </a:t>
            </a:r>
            <a:endParaRPr lang="en-US" sz="3200" dirty="0">
              <a:latin typeface="Avenir Book" panose="02000503020000020003" pitchFamily="2" charset="0"/>
            </a:endParaRPr>
          </a:p>
        </p:txBody>
      </p:sp>
    </p:spTree>
    <p:extLst>
      <p:ext uri="{BB962C8B-B14F-4D97-AF65-F5344CB8AC3E}">
        <p14:creationId xmlns:p14="http://schemas.microsoft.com/office/powerpoint/2010/main" val="221079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F8493-2C6D-D340-A836-F4DCA85002D2}"/>
              </a:ext>
            </a:extLst>
          </p:cNvPr>
          <p:cNvSpPr>
            <a:spLocks noGrp="1"/>
          </p:cNvSpPr>
          <p:nvPr>
            <p:ph type="title"/>
          </p:nvPr>
        </p:nvSpPr>
        <p:spPr/>
        <p:txBody>
          <a:bodyPr/>
          <a:lstStyle/>
          <a:p>
            <a:endParaRPr lang="en-US" dirty="0"/>
          </a:p>
        </p:txBody>
      </p:sp>
      <p:pic>
        <p:nvPicPr>
          <p:cNvPr id="4" name="Content Placeholder 3">
            <a:extLst>
              <a:ext uri="{FF2B5EF4-FFF2-40B4-BE49-F238E27FC236}">
                <a16:creationId xmlns:a16="http://schemas.microsoft.com/office/drawing/2014/main" id="{4CC75227-40D5-104D-9EBE-52CEADD6EC96}"/>
              </a:ext>
            </a:extLst>
          </p:cNvPr>
          <p:cNvPicPr>
            <a:picLocks noGrp="1" noChangeAspect="1"/>
          </p:cNvPicPr>
          <p:nvPr>
            <p:ph idx="1"/>
          </p:nvPr>
        </p:nvPicPr>
        <p:blipFill>
          <a:blip r:embed="rId2"/>
          <a:stretch>
            <a:fillRect/>
          </a:stretch>
        </p:blipFill>
        <p:spPr>
          <a:xfrm>
            <a:off x="609600" y="653064"/>
            <a:ext cx="3908612" cy="5576287"/>
          </a:xfrm>
          <a:prstGeom prst="rect">
            <a:avLst/>
          </a:prstGeom>
        </p:spPr>
      </p:pic>
      <p:pic>
        <p:nvPicPr>
          <p:cNvPr id="6" name="Picture 5">
            <a:extLst>
              <a:ext uri="{FF2B5EF4-FFF2-40B4-BE49-F238E27FC236}">
                <a16:creationId xmlns:a16="http://schemas.microsoft.com/office/drawing/2014/main" id="{9E19B644-42AF-5F41-8DB2-8993598D8C0A}"/>
              </a:ext>
            </a:extLst>
          </p:cNvPr>
          <p:cNvPicPr>
            <a:picLocks noChangeAspect="1"/>
          </p:cNvPicPr>
          <p:nvPr/>
        </p:nvPicPr>
        <p:blipFill>
          <a:blip r:embed="rId3"/>
          <a:stretch>
            <a:fillRect/>
          </a:stretch>
        </p:blipFill>
        <p:spPr>
          <a:xfrm>
            <a:off x="5257800" y="1528062"/>
            <a:ext cx="6096000" cy="4064000"/>
          </a:xfrm>
          <a:prstGeom prst="rect">
            <a:avLst/>
          </a:prstGeom>
        </p:spPr>
      </p:pic>
    </p:spTree>
    <p:extLst>
      <p:ext uri="{BB962C8B-B14F-4D97-AF65-F5344CB8AC3E}">
        <p14:creationId xmlns:p14="http://schemas.microsoft.com/office/powerpoint/2010/main" val="30351450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CF964-DD16-2049-8924-89A8997602AD}"/>
              </a:ext>
            </a:extLst>
          </p:cNvPr>
          <p:cNvSpPr>
            <a:spLocks noGrp="1"/>
          </p:cNvSpPr>
          <p:nvPr>
            <p:ph type="title"/>
          </p:nvPr>
        </p:nvSpPr>
        <p:spPr>
          <a:xfrm>
            <a:off x="1062318" y="365125"/>
            <a:ext cx="10291482" cy="1325563"/>
          </a:xfrm>
          <a:solidFill>
            <a:schemeClr val="accent4"/>
          </a:solidFill>
        </p:spPr>
        <p:txBody>
          <a:bodyPr/>
          <a:lstStyle/>
          <a:p>
            <a:r>
              <a:rPr lang="en-US" b="1" dirty="0">
                <a:solidFill>
                  <a:schemeClr val="bg1"/>
                </a:solidFill>
              </a:rPr>
              <a:t>Versioning</a:t>
            </a:r>
          </a:p>
        </p:txBody>
      </p:sp>
      <p:sp>
        <p:nvSpPr>
          <p:cNvPr id="3" name="Content Placeholder 2">
            <a:extLst>
              <a:ext uri="{FF2B5EF4-FFF2-40B4-BE49-F238E27FC236}">
                <a16:creationId xmlns:a16="http://schemas.microsoft.com/office/drawing/2014/main" id="{F3686558-BEF3-194A-87D9-21FCC8D41262}"/>
              </a:ext>
            </a:extLst>
          </p:cNvPr>
          <p:cNvSpPr>
            <a:spLocks noGrp="1"/>
          </p:cNvSpPr>
          <p:nvPr>
            <p:ph idx="1"/>
          </p:nvPr>
        </p:nvSpPr>
        <p:spPr>
          <a:xfrm>
            <a:off x="838199" y="1690688"/>
            <a:ext cx="10753165" cy="4486275"/>
          </a:xfrm>
          <a:solidFill>
            <a:schemeClr val="accent4"/>
          </a:solidFill>
        </p:spPr>
        <p:txBody>
          <a:bodyPr>
            <a:normAutofit fontScale="77500" lnSpcReduction="20000"/>
          </a:bodyPr>
          <a:lstStyle/>
          <a:p>
            <a:endParaRPr lang="en-US" dirty="0"/>
          </a:p>
          <a:p>
            <a:r>
              <a:rPr lang="en-US" sz="3000" dirty="0">
                <a:latin typeface="Avenir Book" panose="02000503020000020003" pitchFamily="2" charset="0"/>
              </a:rPr>
              <a:t>Materiality</a:t>
            </a:r>
          </a:p>
          <a:p>
            <a:endParaRPr lang="en-US" sz="3000" dirty="0">
              <a:latin typeface="Avenir Book" panose="02000503020000020003" pitchFamily="2" charset="0"/>
            </a:endParaRPr>
          </a:p>
          <a:p>
            <a:r>
              <a:rPr lang="en-US" sz="3000" dirty="0">
                <a:latin typeface="Avenir Book" panose="02000503020000020003" pitchFamily="2" charset="0"/>
              </a:rPr>
              <a:t>Differential Texts (Perloff)</a:t>
            </a:r>
          </a:p>
          <a:p>
            <a:endParaRPr lang="en-US" sz="3000" dirty="0">
              <a:latin typeface="Avenir Book" panose="02000503020000020003" pitchFamily="2" charset="0"/>
            </a:endParaRPr>
          </a:p>
          <a:p>
            <a:r>
              <a:rPr lang="en-US" sz="3000" dirty="0">
                <a:latin typeface="Avenir Book" panose="02000503020000020003" pitchFamily="2" charset="0"/>
              </a:rPr>
              <a:t>Linearity</a:t>
            </a:r>
          </a:p>
          <a:p>
            <a:endParaRPr lang="en-US" sz="3000" dirty="0">
              <a:latin typeface="Avenir Book" panose="02000503020000020003" pitchFamily="2" charset="0"/>
            </a:endParaRPr>
          </a:p>
          <a:p>
            <a:r>
              <a:rPr lang="en-US" sz="3000" dirty="0">
                <a:latin typeface="Avenir Book" panose="02000503020000020003" pitchFamily="2" charset="0"/>
              </a:rPr>
              <a:t>Iteration (</a:t>
            </a:r>
            <a:r>
              <a:rPr lang="en-US" sz="3000" dirty="0" err="1">
                <a:latin typeface="Avenir Book" panose="02000503020000020003" pitchFamily="2" charset="0"/>
              </a:rPr>
              <a:t>itra</a:t>
            </a:r>
            <a:r>
              <a:rPr lang="en-US" sz="3000" dirty="0">
                <a:latin typeface="Avenir Book" panose="02000503020000020003" pitchFamily="2" charset="0"/>
              </a:rPr>
              <a:t>; other - Derrida)</a:t>
            </a:r>
          </a:p>
          <a:p>
            <a:endParaRPr lang="en-US" sz="3000" dirty="0">
              <a:latin typeface="Avenir Book" panose="02000503020000020003" pitchFamily="2" charset="0"/>
            </a:endParaRPr>
          </a:p>
          <a:p>
            <a:r>
              <a:rPr lang="en-US" sz="3000" dirty="0" err="1">
                <a:latin typeface="Avenir Book" panose="02000503020000020003" pitchFamily="2" charset="0"/>
              </a:rPr>
              <a:t>Deformative</a:t>
            </a:r>
            <a:r>
              <a:rPr lang="en-US" sz="3000" dirty="0">
                <a:latin typeface="Avenir Book" panose="02000503020000020003" pitchFamily="2" charset="0"/>
              </a:rPr>
              <a:t> and Performative (McGann)</a:t>
            </a:r>
          </a:p>
          <a:p>
            <a:endParaRPr lang="en-US" sz="3000" dirty="0">
              <a:latin typeface="Avenir Book" panose="02000503020000020003" pitchFamily="2" charset="0"/>
            </a:endParaRPr>
          </a:p>
          <a:p>
            <a:r>
              <a:rPr lang="en-US" sz="3000" dirty="0" err="1">
                <a:latin typeface="Avenir Book" panose="02000503020000020003" pitchFamily="2" charset="0"/>
              </a:rPr>
              <a:t>Technotext</a:t>
            </a:r>
            <a:r>
              <a:rPr lang="en-US" sz="3000" dirty="0">
                <a:latin typeface="Avenir Book" panose="02000503020000020003" pitchFamily="2" charset="0"/>
              </a:rPr>
              <a:t> (</a:t>
            </a:r>
            <a:r>
              <a:rPr lang="en-US" sz="3000" dirty="0" err="1">
                <a:latin typeface="Avenir Book" panose="02000503020000020003" pitchFamily="2" charset="0"/>
              </a:rPr>
              <a:t>Hayles</a:t>
            </a:r>
            <a:r>
              <a:rPr lang="en-US" sz="3000" dirty="0">
                <a:latin typeface="Avenir Book" panose="02000503020000020003" pitchFamily="2" charset="0"/>
              </a:rPr>
              <a:t>)</a:t>
            </a:r>
          </a:p>
          <a:p>
            <a:pPr marL="0" indent="0">
              <a:buNone/>
            </a:pPr>
            <a:endParaRPr lang="en-US" dirty="0"/>
          </a:p>
        </p:txBody>
      </p:sp>
    </p:spTree>
    <p:extLst>
      <p:ext uri="{BB962C8B-B14F-4D97-AF65-F5344CB8AC3E}">
        <p14:creationId xmlns:p14="http://schemas.microsoft.com/office/powerpoint/2010/main" val="9873366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37405" y="-204818"/>
            <a:ext cx="8673395" cy="1622456"/>
          </a:xfrm>
        </p:spPr>
        <p:txBody>
          <a:bodyPr>
            <a:normAutofit/>
          </a:bodyPr>
          <a:lstStyle/>
          <a:p>
            <a:r>
              <a:rPr lang="en-GB" sz="2800" b="1" dirty="0">
                <a:latin typeface="Avenir Book"/>
                <a:cs typeface="Avenir Book"/>
              </a:rPr>
              <a:t>Living Books about Life (Open Humanities Press)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7405" y="1097792"/>
            <a:ext cx="8816270" cy="5379895"/>
          </a:xfrm>
          <a:prstGeom prst="rect">
            <a:avLst/>
          </a:prstGeom>
        </p:spPr>
      </p:pic>
      <p:sp>
        <p:nvSpPr>
          <p:cNvPr id="5" name="Content Placeholder 4"/>
          <p:cNvSpPr>
            <a:spLocks noGrp="1"/>
          </p:cNvSpPr>
          <p:nvPr>
            <p:ph idx="1"/>
          </p:nvPr>
        </p:nvSpPr>
        <p:spPr/>
        <p:txBody>
          <a:bodyPr/>
          <a:lstStyle/>
          <a:p>
            <a:endParaRPr lang="en-US" dirty="0"/>
          </a:p>
        </p:txBody>
      </p:sp>
    </p:spTree>
    <p:extLst>
      <p:ext uri="{BB962C8B-B14F-4D97-AF65-F5344CB8AC3E}">
        <p14:creationId xmlns:p14="http://schemas.microsoft.com/office/powerpoint/2010/main" val="7673592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latin typeface="Bookman Old Style"/>
              <a:cs typeface="Bookman Old Style"/>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66818" y="472701"/>
            <a:ext cx="9258364" cy="5885113"/>
          </a:xfrm>
        </p:spPr>
      </p:pic>
    </p:spTree>
    <p:extLst>
      <p:ext uri="{BB962C8B-B14F-4D97-AF65-F5344CB8AC3E}">
        <p14:creationId xmlns:p14="http://schemas.microsoft.com/office/powerpoint/2010/main" val="34190224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2284</TotalTime>
  <Words>309</Words>
  <Application>Microsoft Macintosh PowerPoint</Application>
  <PresentationFormat>Widescreen</PresentationFormat>
  <Paragraphs>71</Paragraphs>
  <Slides>23</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Arial</vt:lpstr>
      <vt:lpstr>Avenir Black</vt:lpstr>
      <vt:lpstr>Avenir Book</vt:lpstr>
      <vt:lpstr>Avenir Heavy</vt:lpstr>
      <vt:lpstr>Bookman Old Style</vt:lpstr>
      <vt:lpstr>Calibri</vt:lpstr>
      <vt:lpstr>Calibri Light</vt:lpstr>
      <vt:lpstr>Office Theme</vt:lpstr>
      <vt:lpstr> The Digital Humanities Beyond The Digital And The Human: Imagining New Relationalities For Knowledge Production </vt:lpstr>
      <vt:lpstr>PowerPoint Presentation</vt:lpstr>
      <vt:lpstr>Structure</vt:lpstr>
      <vt:lpstr>  Decentering the Human in the (Digital) Humanities </vt:lpstr>
      <vt:lpstr>Posthumanities</vt:lpstr>
      <vt:lpstr>PowerPoint Presentation</vt:lpstr>
      <vt:lpstr>Versioning</vt:lpstr>
      <vt:lpstr>Living Books about Life (Open Humanities Press)</vt:lpstr>
      <vt:lpstr>PowerPoint Presentation</vt:lpstr>
      <vt:lpstr>PowerPoint Presentation</vt:lpstr>
      <vt:lpstr>PowerPoint Presentation</vt:lpstr>
      <vt:lpstr>PowerPoint Presentation</vt:lpstr>
      <vt:lpstr>PowerPoint Presentation</vt:lpstr>
      <vt:lpstr>Open Peer Review</vt:lpstr>
      <vt:lpstr>PowerPoint Presentation</vt:lpstr>
      <vt:lpstr>Print design versioning</vt:lpstr>
      <vt:lpstr>Repositioning Open Access Critiques of the Status Quo/Reimagining Scholarship Experimentation New and underserved cultures of knowledge Ethics of Care</vt:lpstr>
      <vt:lpstr>PowerPoint Presentation</vt:lpstr>
      <vt:lpstr>PowerPoint Presentation</vt:lpstr>
      <vt:lpstr>Scaling Small</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Digital Humanities Beyond The Digital And The Human: Imagining New Relationalities For Knowledge Production </dc:title>
  <dc:creator>JA</dc:creator>
  <cp:lastModifiedBy>JA</cp:lastModifiedBy>
  <cp:revision>15</cp:revision>
  <dcterms:created xsi:type="dcterms:W3CDTF">2019-05-02T08:13:40Z</dcterms:created>
  <dcterms:modified xsi:type="dcterms:W3CDTF">2019-05-03T22:18:20Z</dcterms:modified>
</cp:coreProperties>
</file>